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96" r:id="rId1"/>
  </p:sldMasterIdLst>
  <p:notesMasterIdLst>
    <p:notesMasterId r:id="rId30"/>
  </p:notesMasterIdLst>
  <p:handoutMasterIdLst>
    <p:handoutMasterId r:id="rId31"/>
  </p:handoutMasterIdLst>
  <p:sldIdLst>
    <p:sldId id="256" r:id="rId2"/>
    <p:sldId id="279" r:id="rId3"/>
    <p:sldId id="300" r:id="rId4"/>
    <p:sldId id="259" r:id="rId5"/>
    <p:sldId id="257" r:id="rId6"/>
    <p:sldId id="318" r:id="rId7"/>
    <p:sldId id="306" r:id="rId8"/>
    <p:sldId id="307" r:id="rId9"/>
    <p:sldId id="309" r:id="rId10"/>
    <p:sldId id="264" r:id="rId11"/>
    <p:sldId id="270" r:id="rId12"/>
    <p:sldId id="310" r:id="rId13"/>
    <p:sldId id="327" r:id="rId14"/>
    <p:sldId id="326" r:id="rId15"/>
    <p:sldId id="319" r:id="rId16"/>
    <p:sldId id="271" r:id="rId17"/>
    <p:sldId id="296" r:id="rId18"/>
    <p:sldId id="321" r:id="rId19"/>
    <p:sldId id="312" r:id="rId20"/>
    <p:sldId id="302" r:id="rId21"/>
    <p:sldId id="313" r:id="rId22"/>
    <p:sldId id="267" r:id="rId23"/>
    <p:sldId id="295" r:id="rId24"/>
    <p:sldId id="322" r:id="rId25"/>
    <p:sldId id="323" r:id="rId26"/>
    <p:sldId id="324" r:id="rId27"/>
    <p:sldId id="325" r:id="rId28"/>
    <p:sldId id="317" r:id="rId29"/>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2">
          <p15:clr>
            <a:srgbClr val="A4A3A4"/>
          </p15:clr>
        </p15:guide>
        <p15:guide id="2" pos="22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657" autoAdjust="0"/>
    <p:restoredTop sz="94499" autoAdjust="0"/>
  </p:normalViewPr>
  <p:slideViewPr>
    <p:cSldViewPr>
      <p:cViewPr varScale="1">
        <p:scale>
          <a:sx n="70" d="100"/>
          <a:sy n="70" d="100"/>
        </p:scale>
        <p:origin x="744" y="72"/>
      </p:cViewPr>
      <p:guideLst>
        <p:guide orient="horz" pos="2160"/>
        <p:guide pos="2880"/>
      </p:guideLst>
    </p:cSldViewPr>
  </p:slideViewPr>
  <p:outlineViewPr>
    <p:cViewPr>
      <p:scale>
        <a:sx n="33" d="100"/>
        <a:sy n="33" d="100"/>
      </p:scale>
      <p:origin x="0" y="12328"/>
    </p:cViewPr>
  </p:outlineViewPr>
  <p:notesTextViewPr>
    <p:cViewPr>
      <p:scale>
        <a:sx n="100" d="100"/>
        <a:sy n="100" d="100"/>
      </p:scale>
      <p:origin x="0" y="0"/>
    </p:cViewPr>
  </p:notesTextViewPr>
  <p:notesViewPr>
    <p:cSldViewPr>
      <p:cViewPr varScale="1">
        <p:scale>
          <a:sx n="52" d="100"/>
          <a:sy n="52" d="100"/>
        </p:scale>
        <p:origin x="-2342" y="-82"/>
      </p:cViewPr>
      <p:guideLst>
        <p:guide orient="horz" pos="2952"/>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14788" y="0"/>
            <a:ext cx="3070225" cy="468313"/>
          </a:xfrm>
          <a:prstGeom prst="rect">
            <a:avLst/>
          </a:prstGeom>
        </p:spPr>
        <p:txBody>
          <a:bodyPr vert="horz" lIns="91440" tIns="45720" rIns="91440" bIns="45720" rtlCol="0"/>
          <a:lstStyle>
            <a:lvl1pPr algn="r">
              <a:defRPr sz="1200"/>
            </a:lvl1pPr>
          </a:lstStyle>
          <a:p>
            <a:fld id="{0954DC16-7F7D-4FCD-8981-480532F0CF59}" type="datetimeFigureOut">
              <a:rPr lang="en-US" smtClean="0"/>
              <a:pPr/>
              <a:t>9/9/2015</a:t>
            </a:fld>
            <a:endParaRPr lang="en-US" dirty="0"/>
          </a:p>
        </p:txBody>
      </p:sp>
      <p:sp>
        <p:nvSpPr>
          <p:cNvPr id="4" name="Footer Placeholder 3"/>
          <p:cNvSpPr>
            <a:spLocks noGrp="1"/>
          </p:cNvSpPr>
          <p:nvPr>
            <p:ph type="ftr" sz="quarter" idx="2"/>
          </p:nvPr>
        </p:nvSpPr>
        <p:spPr>
          <a:xfrm>
            <a:off x="0" y="8902700"/>
            <a:ext cx="3070225" cy="46831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14788" y="8902700"/>
            <a:ext cx="3070225" cy="468313"/>
          </a:xfrm>
          <a:prstGeom prst="rect">
            <a:avLst/>
          </a:prstGeom>
        </p:spPr>
        <p:txBody>
          <a:bodyPr vert="horz" lIns="91440" tIns="45720" rIns="91440" bIns="45720" rtlCol="0" anchor="b"/>
          <a:lstStyle>
            <a:lvl1pPr algn="r">
              <a:defRPr sz="1200"/>
            </a:lvl1pPr>
          </a:lstStyle>
          <a:p>
            <a:fld id="{E5EB583C-D95E-4F4C-BC51-C9952D495E5F}" type="slidenum">
              <a:rPr lang="en-US" smtClean="0"/>
              <a:pPr/>
              <a:t>‹#›</a:t>
            </a:fld>
            <a:endParaRPr lang="en-US" dirty="0"/>
          </a:p>
        </p:txBody>
      </p:sp>
    </p:spTree>
    <p:extLst>
      <p:ext uri="{BB962C8B-B14F-4D97-AF65-F5344CB8AC3E}">
        <p14:creationId xmlns:p14="http://schemas.microsoft.com/office/powerpoint/2010/main" val="22521725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1" tIns="47020" rIns="94041" bIns="47020" rtlCol="0"/>
          <a:lstStyle>
            <a:lvl1pPr algn="l">
              <a:defRPr sz="1200"/>
            </a:lvl1pPr>
          </a:lstStyle>
          <a:p>
            <a:endParaRPr lang="en-US" dirty="0"/>
          </a:p>
        </p:txBody>
      </p:sp>
      <p:sp>
        <p:nvSpPr>
          <p:cNvPr id="3" name="Date Placeholder 2"/>
          <p:cNvSpPr>
            <a:spLocks noGrp="1"/>
          </p:cNvSpPr>
          <p:nvPr>
            <p:ph type="dt" idx="1"/>
          </p:nvPr>
        </p:nvSpPr>
        <p:spPr>
          <a:xfrm>
            <a:off x="4014100" y="0"/>
            <a:ext cx="3070860" cy="468630"/>
          </a:xfrm>
          <a:prstGeom prst="rect">
            <a:avLst/>
          </a:prstGeom>
        </p:spPr>
        <p:txBody>
          <a:bodyPr vert="horz" lIns="94041" tIns="47020" rIns="94041" bIns="47020" rtlCol="0"/>
          <a:lstStyle>
            <a:lvl1pPr algn="r">
              <a:defRPr sz="1200"/>
            </a:lvl1pPr>
          </a:lstStyle>
          <a:p>
            <a:fld id="{FEA4F68D-3B46-424B-8FE5-273E8559987D}" type="datetimeFigureOut">
              <a:rPr lang="en-US" smtClean="0"/>
              <a:pPr/>
              <a:t>9/9/2015</a:t>
            </a:fld>
            <a:endParaRPr lang="en-US" dirty="0"/>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1" tIns="47020" rIns="94041" bIns="47020" rtlCol="0" anchor="ctr"/>
          <a:lstStyle/>
          <a:p>
            <a:endParaRPr lang="en-US" dirty="0"/>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1" tIns="47020" rIns="94041" bIns="470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4"/>
            <a:ext cx="3070860" cy="468630"/>
          </a:xfrm>
          <a:prstGeom prst="rect">
            <a:avLst/>
          </a:prstGeom>
        </p:spPr>
        <p:txBody>
          <a:bodyPr vert="horz" lIns="94041" tIns="47020" rIns="94041" bIns="470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4100" y="8902344"/>
            <a:ext cx="3070860" cy="468630"/>
          </a:xfrm>
          <a:prstGeom prst="rect">
            <a:avLst/>
          </a:prstGeom>
        </p:spPr>
        <p:txBody>
          <a:bodyPr vert="horz" lIns="94041" tIns="47020" rIns="94041" bIns="47020" rtlCol="0" anchor="b"/>
          <a:lstStyle>
            <a:lvl1pPr algn="r">
              <a:defRPr sz="1200"/>
            </a:lvl1pPr>
          </a:lstStyle>
          <a:p>
            <a:fld id="{A206BEBB-4355-4FFD-AB22-B32C8E600059}" type="slidenum">
              <a:rPr lang="en-US" smtClean="0"/>
              <a:pPr/>
              <a:t>‹#›</a:t>
            </a:fld>
            <a:endParaRPr lang="en-US" dirty="0"/>
          </a:p>
        </p:txBody>
      </p:sp>
    </p:spTree>
    <p:extLst>
      <p:ext uri="{BB962C8B-B14F-4D97-AF65-F5344CB8AC3E}">
        <p14:creationId xmlns:p14="http://schemas.microsoft.com/office/powerpoint/2010/main" val="3391320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 title?</a:t>
            </a:r>
            <a:endParaRPr lang="en-US" dirty="0"/>
          </a:p>
        </p:txBody>
      </p:sp>
      <p:sp>
        <p:nvSpPr>
          <p:cNvPr id="4" name="Slide Number Placeholder 3"/>
          <p:cNvSpPr>
            <a:spLocks noGrp="1"/>
          </p:cNvSpPr>
          <p:nvPr>
            <p:ph type="sldNum" sz="quarter" idx="10"/>
          </p:nvPr>
        </p:nvSpPr>
        <p:spPr/>
        <p:txBody>
          <a:bodyPr/>
          <a:lstStyle/>
          <a:p>
            <a:fld id="{A206BEBB-4355-4FFD-AB22-B32C8E600059}" type="slidenum">
              <a:rPr lang="en-US" smtClean="0"/>
              <a:pPr/>
              <a:t>1</a:t>
            </a:fld>
            <a:endParaRPr lang="en-US" dirty="0"/>
          </a:p>
        </p:txBody>
      </p:sp>
    </p:spTree>
    <p:extLst>
      <p:ext uri="{BB962C8B-B14F-4D97-AF65-F5344CB8AC3E}">
        <p14:creationId xmlns:p14="http://schemas.microsoft.com/office/powerpoint/2010/main" val="27985992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06BEBB-4355-4FFD-AB22-B32C8E600059}" type="slidenum">
              <a:rPr lang="en-US" smtClean="0"/>
              <a:pPr/>
              <a:t>10</a:t>
            </a:fld>
            <a:endParaRPr lang="en-US" dirty="0"/>
          </a:p>
        </p:txBody>
      </p:sp>
    </p:spTree>
    <p:extLst>
      <p:ext uri="{BB962C8B-B14F-4D97-AF65-F5344CB8AC3E}">
        <p14:creationId xmlns:p14="http://schemas.microsoft.com/office/powerpoint/2010/main" val="2118015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06BEBB-4355-4FFD-AB22-B32C8E600059}" type="slidenum">
              <a:rPr lang="en-US" smtClean="0"/>
              <a:pPr/>
              <a:t>11</a:t>
            </a:fld>
            <a:endParaRPr lang="en-US" dirty="0"/>
          </a:p>
        </p:txBody>
      </p:sp>
    </p:spTree>
    <p:extLst>
      <p:ext uri="{BB962C8B-B14F-4D97-AF65-F5344CB8AC3E}">
        <p14:creationId xmlns:p14="http://schemas.microsoft.com/office/powerpoint/2010/main" val="1717557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06BEBB-4355-4FFD-AB22-B32C8E600059}" type="slidenum">
              <a:rPr lang="en-US" smtClean="0"/>
              <a:pPr/>
              <a:t>12</a:t>
            </a:fld>
            <a:endParaRPr lang="en-US" dirty="0"/>
          </a:p>
        </p:txBody>
      </p:sp>
    </p:spTree>
    <p:extLst>
      <p:ext uri="{BB962C8B-B14F-4D97-AF65-F5344CB8AC3E}">
        <p14:creationId xmlns:p14="http://schemas.microsoft.com/office/powerpoint/2010/main" val="39502623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06BEBB-4355-4FFD-AB22-B32C8E600059}" type="slidenum">
              <a:rPr lang="en-US" smtClean="0"/>
              <a:pPr/>
              <a:t>14</a:t>
            </a:fld>
            <a:endParaRPr lang="en-US" dirty="0"/>
          </a:p>
        </p:txBody>
      </p:sp>
    </p:spTree>
    <p:extLst>
      <p:ext uri="{BB962C8B-B14F-4D97-AF65-F5344CB8AC3E}">
        <p14:creationId xmlns:p14="http://schemas.microsoft.com/office/powerpoint/2010/main" val="12832532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06BEBB-4355-4FFD-AB22-B32C8E600059}" type="slidenum">
              <a:rPr lang="en-US" smtClean="0"/>
              <a:pPr/>
              <a:t>15</a:t>
            </a:fld>
            <a:endParaRPr lang="en-US" dirty="0"/>
          </a:p>
        </p:txBody>
      </p:sp>
    </p:spTree>
    <p:extLst>
      <p:ext uri="{BB962C8B-B14F-4D97-AF65-F5344CB8AC3E}">
        <p14:creationId xmlns:p14="http://schemas.microsoft.com/office/powerpoint/2010/main" val="31691907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06BEBB-4355-4FFD-AB22-B32C8E600059}" type="slidenum">
              <a:rPr lang="en-US" smtClean="0"/>
              <a:pPr/>
              <a:t>16</a:t>
            </a:fld>
            <a:endParaRPr lang="en-US" dirty="0"/>
          </a:p>
        </p:txBody>
      </p:sp>
    </p:spTree>
    <p:extLst>
      <p:ext uri="{BB962C8B-B14F-4D97-AF65-F5344CB8AC3E}">
        <p14:creationId xmlns:p14="http://schemas.microsoft.com/office/powerpoint/2010/main" val="41818310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2300" b="1" dirty="0" smtClean="0">
              <a:solidFill>
                <a:prstClr val="black"/>
              </a:solidFill>
            </a:endParaRPr>
          </a:p>
          <a:p>
            <a:pPr lvl="1"/>
            <a:r>
              <a:rPr lang="en-US" sz="1900" b="1" dirty="0" smtClean="0">
                <a:solidFill>
                  <a:prstClr val="black"/>
                </a:solidFill>
              </a:rPr>
              <a:t>Mock markups</a:t>
            </a:r>
          </a:p>
          <a:p>
            <a:pPr lvl="1"/>
            <a:r>
              <a:rPr lang="en-US" sz="1900" b="1" dirty="0" smtClean="0">
                <a:solidFill>
                  <a:prstClr val="black"/>
                </a:solidFill>
              </a:rPr>
              <a:t>Implementation bills introduced in House and Senate</a:t>
            </a:r>
          </a:p>
          <a:p>
            <a:pPr lvl="1"/>
            <a:r>
              <a:rPr lang="en-US" sz="1900" b="1" dirty="0" smtClean="0">
                <a:solidFill>
                  <a:prstClr val="black"/>
                </a:solidFill>
              </a:rPr>
              <a:t>Ways and Means reports bill (45 days); House must vote (15 days)</a:t>
            </a:r>
          </a:p>
          <a:p>
            <a:pPr lvl="1"/>
            <a:r>
              <a:rPr lang="en-US" sz="1900" b="1" dirty="0" smtClean="0">
                <a:solidFill>
                  <a:prstClr val="black"/>
                </a:solidFill>
              </a:rPr>
              <a:t>Finance Committee must report bill (15 days); Senate must vote (15 days)</a:t>
            </a:r>
          </a:p>
          <a:p>
            <a:endParaRPr lang="en-US" dirty="0"/>
          </a:p>
        </p:txBody>
      </p:sp>
      <p:sp>
        <p:nvSpPr>
          <p:cNvPr id="4" name="Slide Number Placeholder 3"/>
          <p:cNvSpPr>
            <a:spLocks noGrp="1"/>
          </p:cNvSpPr>
          <p:nvPr>
            <p:ph type="sldNum" sz="quarter" idx="10"/>
          </p:nvPr>
        </p:nvSpPr>
        <p:spPr/>
        <p:txBody>
          <a:bodyPr/>
          <a:lstStyle/>
          <a:p>
            <a:fld id="{A206BEBB-4355-4FFD-AB22-B32C8E600059}" type="slidenum">
              <a:rPr lang="en-US" smtClean="0"/>
              <a:pPr/>
              <a:t>17</a:t>
            </a:fld>
            <a:endParaRPr lang="en-US" dirty="0"/>
          </a:p>
        </p:txBody>
      </p:sp>
    </p:spTree>
    <p:extLst>
      <p:ext uri="{BB962C8B-B14F-4D97-AF65-F5344CB8AC3E}">
        <p14:creationId xmlns:p14="http://schemas.microsoft.com/office/powerpoint/2010/main" val="12275884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Fix title font stuff</a:t>
            </a:r>
            <a:endParaRPr lang="en-US" dirty="0"/>
          </a:p>
        </p:txBody>
      </p:sp>
      <p:sp>
        <p:nvSpPr>
          <p:cNvPr id="4" name="Slide Number Placeholder 3"/>
          <p:cNvSpPr>
            <a:spLocks noGrp="1"/>
          </p:cNvSpPr>
          <p:nvPr>
            <p:ph type="sldNum" sz="quarter" idx="10"/>
          </p:nvPr>
        </p:nvSpPr>
        <p:spPr/>
        <p:txBody>
          <a:bodyPr/>
          <a:lstStyle/>
          <a:p>
            <a:fld id="{A206BEBB-4355-4FFD-AB22-B32C8E600059}" type="slidenum">
              <a:rPr lang="en-US" smtClean="0"/>
              <a:pPr/>
              <a:t>18</a:t>
            </a:fld>
            <a:endParaRPr lang="en-US" dirty="0"/>
          </a:p>
        </p:txBody>
      </p:sp>
    </p:spTree>
    <p:extLst>
      <p:ext uri="{BB962C8B-B14F-4D97-AF65-F5344CB8AC3E}">
        <p14:creationId xmlns:p14="http://schemas.microsoft.com/office/powerpoint/2010/main" val="32596822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06BEBB-4355-4FFD-AB22-B32C8E600059}" type="slidenum">
              <a:rPr lang="en-US" smtClean="0"/>
              <a:pPr/>
              <a:t>19</a:t>
            </a:fld>
            <a:endParaRPr lang="en-US" dirty="0"/>
          </a:p>
        </p:txBody>
      </p:sp>
    </p:spTree>
    <p:extLst>
      <p:ext uri="{BB962C8B-B14F-4D97-AF65-F5344CB8AC3E}">
        <p14:creationId xmlns:p14="http://schemas.microsoft.com/office/powerpoint/2010/main" val="17574248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06BEBB-4355-4FFD-AB22-B32C8E600059}" type="slidenum">
              <a:rPr lang="en-US" smtClean="0"/>
              <a:pPr/>
              <a:t>20</a:t>
            </a:fld>
            <a:endParaRPr lang="en-US" dirty="0"/>
          </a:p>
        </p:txBody>
      </p:sp>
    </p:spTree>
    <p:extLst>
      <p:ext uri="{BB962C8B-B14F-4D97-AF65-F5344CB8AC3E}">
        <p14:creationId xmlns:p14="http://schemas.microsoft.com/office/powerpoint/2010/main" val="1122928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06BEBB-4355-4FFD-AB22-B32C8E600059}" type="slidenum">
              <a:rPr lang="en-US" smtClean="0"/>
              <a:pPr/>
              <a:t>2</a:t>
            </a:fld>
            <a:endParaRPr lang="en-US" dirty="0"/>
          </a:p>
        </p:txBody>
      </p:sp>
    </p:spTree>
    <p:extLst>
      <p:ext uri="{BB962C8B-B14F-4D97-AF65-F5344CB8AC3E}">
        <p14:creationId xmlns:p14="http://schemas.microsoft.com/office/powerpoint/2010/main" val="7400452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06BEBB-4355-4FFD-AB22-B32C8E600059}" type="slidenum">
              <a:rPr lang="en-US" smtClean="0"/>
              <a:pPr/>
              <a:t>21</a:t>
            </a:fld>
            <a:endParaRPr lang="en-US" dirty="0"/>
          </a:p>
        </p:txBody>
      </p:sp>
    </p:spTree>
    <p:extLst>
      <p:ext uri="{BB962C8B-B14F-4D97-AF65-F5344CB8AC3E}">
        <p14:creationId xmlns:p14="http://schemas.microsoft.com/office/powerpoint/2010/main" val="15803501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06BEBB-4355-4FFD-AB22-B32C8E600059}" type="slidenum">
              <a:rPr lang="en-US" smtClean="0"/>
              <a:pPr/>
              <a:t>22</a:t>
            </a:fld>
            <a:endParaRPr lang="en-US" dirty="0"/>
          </a:p>
        </p:txBody>
      </p:sp>
    </p:spTree>
    <p:extLst>
      <p:ext uri="{BB962C8B-B14F-4D97-AF65-F5344CB8AC3E}">
        <p14:creationId xmlns:p14="http://schemas.microsoft.com/office/powerpoint/2010/main" val="32386355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06BEBB-4355-4FFD-AB22-B32C8E600059}" type="slidenum">
              <a:rPr lang="en-US" smtClean="0"/>
              <a:pPr/>
              <a:t>23</a:t>
            </a:fld>
            <a:endParaRPr lang="en-US" dirty="0"/>
          </a:p>
        </p:txBody>
      </p:sp>
    </p:spTree>
    <p:extLst>
      <p:ext uri="{BB962C8B-B14F-4D97-AF65-F5344CB8AC3E}">
        <p14:creationId xmlns:p14="http://schemas.microsoft.com/office/powerpoint/2010/main" val="42545521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 title?</a:t>
            </a:r>
            <a:endParaRPr lang="en-US" dirty="0"/>
          </a:p>
        </p:txBody>
      </p:sp>
      <p:sp>
        <p:nvSpPr>
          <p:cNvPr id="4" name="Slide Number Placeholder 3"/>
          <p:cNvSpPr>
            <a:spLocks noGrp="1"/>
          </p:cNvSpPr>
          <p:nvPr>
            <p:ph type="sldNum" sz="quarter" idx="10"/>
          </p:nvPr>
        </p:nvSpPr>
        <p:spPr/>
        <p:txBody>
          <a:bodyPr/>
          <a:lstStyle/>
          <a:p>
            <a:fld id="{A206BEBB-4355-4FFD-AB22-B32C8E600059}" type="slidenum">
              <a:rPr lang="en-US" smtClean="0"/>
              <a:pPr/>
              <a:t>28</a:t>
            </a:fld>
            <a:endParaRPr lang="en-US" dirty="0"/>
          </a:p>
        </p:txBody>
      </p:sp>
    </p:spTree>
    <p:extLst>
      <p:ext uri="{BB962C8B-B14F-4D97-AF65-F5344CB8AC3E}">
        <p14:creationId xmlns:p14="http://schemas.microsoft.com/office/powerpoint/2010/main" val="1175241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06BEBB-4355-4FFD-AB22-B32C8E600059}" type="slidenum">
              <a:rPr lang="en-US" smtClean="0"/>
              <a:pPr/>
              <a:t>3</a:t>
            </a:fld>
            <a:endParaRPr lang="en-US" dirty="0"/>
          </a:p>
        </p:txBody>
      </p:sp>
    </p:spTree>
    <p:extLst>
      <p:ext uri="{BB962C8B-B14F-4D97-AF65-F5344CB8AC3E}">
        <p14:creationId xmlns:p14="http://schemas.microsoft.com/office/powerpoint/2010/main" val="2375406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06BEBB-4355-4FFD-AB22-B32C8E600059}" type="slidenum">
              <a:rPr lang="en-US" smtClean="0"/>
              <a:pPr/>
              <a:t>4</a:t>
            </a:fld>
            <a:endParaRPr lang="en-US" dirty="0"/>
          </a:p>
        </p:txBody>
      </p:sp>
    </p:spTree>
    <p:extLst>
      <p:ext uri="{BB962C8B-B14F-4D97-AF65-F5344CB8AC3E}">
        <p14:creationId xmlns:p14="http://schemas.microsoft.com/office/powerpoint/2010/main" val="2698703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6BEBB-4355-4FFD-AB22-B32C8E600059}" type="slidenum">
              <a:rPr lang="en-US" smtClean="0"/>
              <a:pPr/>
              <a:t>5</a:t>
            </a:fld>
            <a:endParaRPr lang="en-US" dirty="0"/>
          </a:p>
        </p:txBody>
      </p:sp>
    </p:spTree>
    <p:extLst>
      <p:ext uri="{BB962C8B-B14F-4D97-AF65-F5344CB8AC3E}">
        <p14:creationId xmlns:p14="http://schemas.microsoft.com/office/powerpoint/2010/main" val="1969636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06BEBB-4355-4FFD-AB22-B32C8E600059}"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681155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06BEBB-4355-4FFD-AB22-B32C8E600059}" type="slidenum">
              <a:rPr lang="en-US" smtClean="0"/>
              <a:pPr/>
              <a:t>7</a:t>
            </a:fld>
            <a:endParaRPr lang="en-US" dirty="0"/>
          </a:p>
        </p:txBody>
      </p:sp>
    </p:spTree>
    <p:extLst>
      <p:ext uri="{BB962C8B-B14F-4D97-AF65-F5344CB8AC3E}">
        <p14:creationId xmlns:p14="http://schemas.microsoft.com/office/powerpoint/2010/main" val="3757551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06BEBB-4355-4FFD-AB22-B32C8E600059}" type="slidenum">
              <a:rPr lang="en-US" smtClean="0"/>
              <a:pPr/>
              <a:t>8</a:t>
            </a:fld>
            <a:endParaRPr lang="en-US" dirty="0"/>
          </a:p>
        </p:txBody>
      </p:sp>
    </p:spTree>
    <p:extLst>
      <p:ext uri="{BB962C8B-B14F-4D97-AF65-F5344CB8AC3E}">
        <p14:creationId xmlns:p14="http://schemas.microsoft.com/office/powerpoint/2010/main" val="946359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06BEBB-4355-4FFD-AB22-B32C8E600059}" type="slidenum">
              <a:rPr lang="en-US" smtClean="0"/>
              <a:pPr/>
              <a:t>9</a:t>
            </a:fld>
            <a:endParaRPr lang="en-US" dirty="0"/>
          </a:p>
        </p:txBody>
      </p:sp>
    </p:spTree>
    <p:extLst>
      <p:ext uri="{BB962C8B-B14F-4D97-AF65-F5344CB8AC3E}">
        <p14:creationId xmlns:p14="http://schemas.microsoft.com/office/powerpoint/2010/main" val="2703510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7EBBCE-0250-435A-A24A-36BD07CF1317}" type="datetime1">
              <a:rPr lang="en-US" smtClean="0"/>
              <a:pPr/>
              <a:t>9/9/2015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AD4916-8174-4FB2-8C23-E39027504FBF}" type="slidenum">
              <a:rPr lang="en-US" smtClean="0"/>
              <a:pPr/>
              <a:t>‹#›</a:t>
            </a:fld>
            <a:endParaRPr lang="en-US" dirty="0"/>
          </a:p>
        </p:txBody>
      </p:sp>
    </p:spTree>
    <p:extLst>
      <p:ext uri="{BB962C8B-B14F-4D97-AF65-F5344CB8AC3E}">
        <p14:creationId xmlns:p14="http://schemas.microsoft.com/office/powerpoint/2010/main" val="1309903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43020D-77E3-4F63-AEF9-B4ADE5077E11}" type="datetime1">
              <a:rPr lang="en-US" smtClean="0"/>
              <a:pPr/>
              <a:t>9/9/2015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AD4916-8174-4FB2-8C23-E39027504FBF}" type="slidenum">
              <a:rPr lang="en-US" smtClean="0"/>
              <a:pPr/>
              <a:t>‹#›</a:t>
            </a:fld>
            <a:endParaRPr lang="en-US" dirty="0"/>
          </a:p>
        </p:txBody>
      </p:sp>
    </p:spTree>
    <p:extLst>
      <p:ext uri="{BB962C8B-B14F-4D97-AF65-F5344CB8AC3E}">
        <p14:creationId xmlns:p14="http://schemas.microsoft.com/office/powerpoint/2010/main" val="201909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0F3FB-6F07-4AE1-AECE-7C1D17E06356}" type="datetime1">
              <a:rPr lang="en-US" smtClean="0"/>
              <a:pPr/>
              <a:t>9/9/2015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AD4916-8174-4FB2-8C23-E39027504FBF}" type="slidenum">
              <a:rPr lang="en-US" smtClean="0"/>
              <a:pPr/>
              <a:t>‹#›</a:t>
            </a:fld>
            <a:endParaRPr lang="en-US" dirty="0"/>
          </a:p>
        </p:txBody>
      </p:sp>
    </p:spTree>
    <p:extLst>
      <p:ext uri="{BB962C8B-B14F-4D97-AF65-F5344CB8AC3E}">
        <p14:creationId xmlns:p14="http://schemas.microsoft.com/office/powerpoint/2010/main" val="3208119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81F0A-A682-40A5-9653-5E59127AA3D2}" type="datetime1">
              <a:rPr lang="en-US" smtClean="0"/>
              <a:pPr/>
              <a:t>9/9/2015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AD4916-8174-4FB2-8C23-E39027504FBF}" type="slidenum">
              <a:rPr lang="en-US" smtClean="0"/>
              <a:pPr/>
              <a:t>‹#›</a:t>
            </a:fld>
            <a:endParaRPr lang="en-US" dirty="0"/>
          </a:p>
        </p:txBody>
      </p:sp>
    </p:spTree>
    <p:extLst>
      <p:ext uri="{BB962C8B-B14F-4D97-AF65-F5344CB8AC3E}">
        <p14:creationId xmlns:p14="http://schemas.microsoft.com/office/powerpoint/2010/main" val="2327695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4662C2-2682-4632-A9AB-7DDCA242CF9A}" type="datetime1">
              <a:rPr lang="en-US" smtClean="0"/>
              <a:pPr/>
              <a:t>9/9/2015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AD4916-8174-4FB2-8C23-E39027504FBF}" type="slidenum">
              <a:rPr lang="en-US" smtClean="0"/>
              <a:pPr/>
              <a:t>‹#›</a:t>
            </a:fld>
            <a:endParaRPr lang="en-US" dirty="0"/>
          </a:p>
        </p:txBody>
      </p:sp>
    </p:spTree>
    <p:extLst>
      <p:ext uri="{BB962C8B-B14F-4D97-AF65-F5344CB8AC3E}">
        <p14:creationId xmlns:p14="http://schemas.microsoft.com/office/powerpoint/2010/main" val="2782470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C01377-62B9-4442-96D5-1863DD26B970}" type="datetime1">
              <a:rPr lang="en-US" smtClean="0"/>
              <a:pPr/>
              <a:t>9/9/2015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AD4916-8174-4FB2-8C23-E39027504FBF}" type="slidenum">
              <a:rPr lang="en-US" smtClean="0"/>
              <a:pPr/>
              <a:t>‹#›</a:t>
            </a:fld>
            <a:endParaRPr lang="en-US" dirty="0"/>
          </a:p>
        </p:txBody>
      </p:sp>
    </p:spTree>
    <p:extLst>
      <p:ext uri="{BB962C8B-B14F-4D97-AF65-F5344CB8AC3E}">
        <p14:creationId xmlns:p14="http://schemas.microsoft.com/office/powerpoint/2010/main" val="928533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1D920F-FECC-482B-A0F1-ABAEBF162FDB}" type="datetime1">
              <a:rPr lang="en-US" smtClean="0"/>
              <a:pPr/>
              <a:t>9/9/2015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CAD4916-8174-4FB2-8C23-E39027504FBF}" type="slidenum">
              <a:rPr lang="en-US" smtClean="0"/>
              <a:pPr/>
              <a:t>‹#›</a:t>
            </a:fld>
            <a:endParaRPr lang="en-US" dirty="0"/>
          </a:p>
        </p:txBody>
      </p:sp>
    </p:spTree>
    <p:extLst>
      <p:ext uri="{BB962C8B-B14F-4D97-AF65-F5344CB8AC3E}">
        <p14:creationId xmlns:p14="http://schemas.microsoft.com/office/powerpoint/2010/main" val="136273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4A4D22-E129-45B3-BC62-3269B38F5AFE}" type="datetime1">
              <a:rPr lang="en-US" smtClean="0"/>
              <a:pPr/>
              <a:t>9/9/2015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CAD4916-8174-4FB2-8C23-E39027504FBF}" type="slidenum">
              <a:rPr lang="en-US" smtClean="0"/>
              <a:pPr/>
              <a:t>‹#›</a:t>
            </a:fld>
            <a:endParaRPr lang="en-US" dirty="0"/>
          </a:p>
        </p:txBody>
      </p:sp>
    </p:spTree>
    <p:extLst>
      <p:ext uri="{BB962C8B-B14F-4D97-AF65-F5344CB8AC3E}">
        <p14:creationId xmlns:p14="http://schemas.microsoft.com/office/powerpoint/2010/main" val="18132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2A7A26-F9EB-4230-BC06-6760BA2512BA}" type="datetime1">
              <a:rPr lang="en-US" smtClean="0"/>
              <a:pPr/>
              <a:t>9/9/2015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CAD4916-8174-4FB2-8C23-E39027504FBF}" type="slidenum">
              <a:rPr lang="en-US" smtClean="0"/>
              <a:pPr/>
              <a:t>‹#›</a:t>
            </a:fld>
            <a:endParaRPr lang="en-US" dirty="0"/>
          </a:p>
        </p:txBody>
      </p:sp>
    </p:spTree>
    <p:extLst>
      <p:ext uri="{BB962C8B-B14F-4D97-AF65-F5344CB8AC3E}">
        <p14:creationId xmlns:p14="http://schemas.microsoft.com/office/powerpoint/2010/main" val="3114736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769A29-E6DE-4431-A4F5-DE3C4FFC137A}" type="datetime1">
              <a:rPr lang="en-US" smtClean="0"/>
              <a:pPr/>
              <a:t>9/9/2015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AD4916-8174-4FB2-8C23-E39027504FBF}" type="slidenum">
              <a:rPr lang="en-US" smtClean="0"/>
              <a:pPr/>
              <a:t>‹#›</a:t>
            </a:fld>
            <a:endParaRPr lang="en-US" dirty="0"/>
          </a:p>
        </p:txBody>
      </p:sp>
    </p:spTree>
    <p:extLst>
      <p:ext uri="{BB962C8B-B14F-4D97-AF65-F5344CB8AC3E}">
        <p14:creationId xmlns:p14="http://schemas.microsoft.com/office/powerpoint/2010/main" val="245364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8F7FE0-F5B4-457B-B040-AF53E96C4FD7}" type="datetime1">
              <a:rPr lang="en-US" smtClean="0"/>
              <a:pPr/>
              <a:t>9/9/2015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AD4916-8174-4FB2-8C23-E39027504FBF}" type="slidenum">
              <a:rPr lang="en-US" smtClean="0"/>
              <a:pPr/>
              <a:t>‹#›</a:t>
            </a:fld>
            <a:endParaRPr lang="en-US" dirty="0"/>
          </a:p>
        </p:txBody>
      </p:sp>
    </p:spTree>
    <p:extLst>
      <p:ext uri="{BB962C8B-B14F-4D97-AF65-F5344CB8AC3E}">
        <p14:creationId xmlns:p14="http://schemas.microsoft.com/office/powerpoint/2010/main" val="2399383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255A74-74CB-42A8-912F-6F5C3E1CACA8}" type="datetime1">
              <a:rPr lang="en-US" smtClean="0"/>
              <a:pPr/>
              <a:t>9/9/2015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AD4916-8174-4FB2-8C23-E39027504FBF}" type="slidenum">
              <a:rPr lang="en-US" smtClean="0"/>
              <a:pPr/>
              <a:t>‹#›</a:t>
            </a:fld>
            <a:endParaRPr lang="en-US" dirty="0"/>
          </a:p>
        </p:txBody>
      </p:sp>
    </p:spTree>
    <p:extLst>
      <p:ext uri="{BB962C8B-B14F-4D97-AF65-F5344CB8AC3E}">
        <p14:creationId xmlns:p14="http://schemas.microsoft.com/office/powerpoint/2010/main" val="4154919847"/>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andlertrade.com/" TargetMode="External"/><Relationship Id="rId3" Type="http://schemas.openxmlformats.org/officeDocument/2006/relationships/image" Target="../media/image1.jpeg"/><Relationship Id="rId7" Type="http://schemas.openxmlformats.org/officeDocument/2006/relationships/hyperlink" Target="http://bensguide.gpo.gov/"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opencrs.com/" TargetMode="External"/><Relationship Id="rId5" Type="http://schemas.openxmlformats.org/officeDocument/2006/relationships/hyperlink" Target="http://www.usitc.gov/" TargetMode="External"/><Relationship Id="rId4" Type="http://schemas.openxmlformats.org/officeDocument/2006/relationships/hyperlink" Target="http://www.ustr.gov/about-us/trade-toolbox/glossary-trade-terms" TargetMode="External"/><Relationship Id="rId9" Type="http://schemas.openxmlformats.org/officeDocument/2006/relationships/hyperlink" Target="http://www.wita.org/"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dataweb.usitc.gov/scripts/tariff_current.asp"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hyperlink" Target="http://www.govtrack.us/congress/committees/HSSO" TargetMode="External"/><Relationship Id="rId13" Type="http://schemas.openxmlformats.org/officeDocument/2006/relationships/hyperlink" Target="http://www.govtrack.us/congress/committees/HLIG" TargetMode="External"/><Relationship Id="rId18" Type="http://schemas.openxmlformats.org/officeDocument/2006/relationships/hyperlink" Target="http://www.govtrack.us/congress/committees/HSSY" TargetMode="External"/><Relationship Id="rId3" Type="http://schemas.openxmlformats.org/officeDocument/2006/relationships/hyperlink" Target="http://www.govtrack.us/congress/committees/HSAP" TargetMode="External"/><Relationship Id="rId21" Type="http://schemas.openxmlformats.org/officeDocument/2006/relationships/hyperlink" Target="http://www.govtrack.us/congress/committees/HSVR" TargetMode="External"/><Relationship Id="rId7" Type="http://schemas.openxmlformats.org/officeDocument/2006/relationships/hyperlink" Target="http://www.govtrack.us/congress/committees/HSIF" TargetMode="External"/><Relationship Id="rId12" Type="http://schemas.openxmlformats.org/officeDocument/2006/relationships/hyperlink" Target="http://www.govtrack.us/congress/committees/HSHA" TargetMode="External"/><Relationship Id="rId17" Type="http://schemas.openxmlformats.org/officeDocument/2006/relationships/hyperlink" Target="http://www.govtrack.us/congress/committees/HSRU" TargetMode="External"/><Relationship Id="rId2" Type="http://schemas.openxmlformats.org/officeDocument/2006/relationships/hyperlink" Target="http://www.govtrack.us/congress/committees/HSAG" TargetMode="External"/><Relationship Id="rId16" Type="http://schemas.openxmlformats.org/officeDocument/2006/relationships/hyperlink" Target="http://www.govtrack.us/congress/committees/HSGO" TargetMode="External"/><Relationship Id="rId20" Type="http://schemas.openxmlformats.org/officeDocument/2006/relationships/hyperlink" Target="http://www.govtrack.us/congress/committees/HSPW" TargetMode="External"/><Relationship Id="rId1" Type="http://schemas.openxmlformats.org/officeDocument/2006/relationships/slideLayout" Target="../slideLayouts/slideLayout4.xml"/><Relationship Id="rId6" Type="http://schemas.openxmlformats.org/officeDocument/2006/relationships/hyperlink" Target="http://www.govtrack.us/congress/committees/HSED" TargetMode="External"/><Relationship Id="rId11" Type="http://schemas.openxmlformats.org/officeDocument/2006/relationships/hyperlink" Target="http://www.govtrack.us/congress/committees/HSHM" TargetMode="External"/><Relationship Id="rId5" Type="http://schemas.openxmlformats.org/officeDocument/2006/relationships/hyperlink" Target="http://www.govtrack.us/congress/committees/HSBU" TargetMode="External"/><Relationship Id="rId15" Type="http://schemas.openxmlformats.org/officeDocument/2006/relationships/hyperlink" Target="http://www.govtrack.us/congress/committees/HSII" TargetMode="External"/><Relationship Id="rId23" Type="http://schemas.openxmlformats.org/officeDocument/2006/relationships/image" Target="../media/image1.jpeg"/><Relationship Id="rId10" Type="http://schemas.openxmlformats.org/officeDocument/2006/relationships/hyperlink" Target="http://www.govtrack.us/congress/committees/HSFA" TargetMode="External"/><Relationship Id="rId19" Type="http://schemas.openxmlformats.org/officeDocument/2006/relationships/hyperlink" Target="http://www.govtrack.us/congress/committees/HSSM" TargetMode="External"/><Relationship Id="rId4" Type="http://schemas.openxmlformats.org/officeDocument/2006/relationships/hyperlink" Target="http://www.govtrack.us/congress/committees/HSAS" TargetMode="External"/><Relationship Id="rId9" Type="http://schemas.openxmlformats.org/officeDocument/2006/relationships/hyperlink" Target="http://www.govtrack.us/congress/committees/HSBA" TargetMode="External"/><Relationship Id="rId14" Type="http://schemas.openxmlformats.org/officeDocument/2006/relationships/hyperlink" Target="http://www.govtrack.us/congress/committees/HSJU" TargetMode="External"/><Relationship Id="rId22" Type="http://schemas.openxmlformats.org/officeDocument/2006/relationships/hyperlink" Target="http://www.govtrack.us/congress/committees/HSWM"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www.govtrack.us/congress/committees/SSCM" TargetMode="External"/><Relationship Id="rId13" Type="http://schemas.openxmlformats.org/officeDocument/2006/relationships/hyperlink" Target="http://www.govtrack.us/congress/committees/SSFR" TargetMode="External"/><Relationship Id="rId18" Type="http://schemas.openxmlformats.org/officeDocument/2006/relationships/hyperlink" Target="http://www.govtrack.us/congress/committees/SSJU" TargetMode="External"/><Relationship Id="rId3" Type="http://schemas.openxmlformats.org/officeDocument/2006/relationships/hyperlink" Target="http://www.govtrack.us/congress/committees/SSAF" TargetMode="External"/><Relationship Id="rId21" Type="http://schemas.openxmlformats.org/officeDocument/2006/relationships/hyperlink" Target="http://www.govtrack.us/congress/committees/SSVA" TargetMode="External"/><Relationship Id="rId7" Type="http://schemas.openxmlformats.org/officeDocument/2006/relationships/hyperlink" Target="http://www.govtrack.us/congress/committees/SSBU" TargetMode="External"/><Relationship Id="rId12" Type="http://schemas.openxmlformats.org/officeDocument/2006/relationships/hyperlink" Target="http://www.govtrack.us/congress/committees/SSFI" TargetMode="External"/><Relationship Id="rId17" Type="http://schemas.openxmlformats.org/officeDocument/2006/relationships/hyperlink" Target="http://www.govtrack.us/congress/committees/SLIN" TargetMode="External"/><Relationship Id="rId2" Type="http://schemas.openxmlformats.org/officeDocument/2006/relationships/hyperlink" Target="http://www.govtrack.us/congress/committees/SPAG" TargetMode="External"/><Relationship Id="rId16" Type="http://schemas.openxmlformats.org/officeDocument/2006/relationships/hyperlink" Target="http://www.govtrack.us/congress/committees/SLIA" TargetMode="External"/><Relationship Id="rId20" Type="http://schemas.openxmlformats.org/officeDocument/2006/relationships/hyperlink" Target="http://www.govtrack.us/congress/committees/SSSB" TargetMode="External"/><Relationship Id="rId1" Type="http://schemas.openxmlformats.org/officeDocument/2006/relationships/slideLayout" Target="../slideLayouts/slideLayout4.xml"/><Relationship Id="rId6" Type="http://schemas.openxmlformats.org/officeDocument/2006/relationships/hyperlink" Target="http://www.govtrack.us/congress/committees/SSBK" TargetMode="External"/><Relationship Id="rId11" Type="http://schemas.openxmlformats.org/officeDocument/2006/relationships/hyperlink" Target="http://www.govtrack.us/congress/committees/SLET" TargetMode="External"/><Relationship Id="rId5" Type="http://schemas.openxmlformats.org/officeDocument/2006/relationships/hyperlink" Target="http://www.govtrack.us/congress/committees/SSAS" TargetMode="External"/><Relationship Id="rId15" Type="http://schemas.openxmlformats.org/officeDocument/2006/relationships/hyperlink" Target="http://www.govtrack.us/congress/committees/SSGA" TargetMode="External"/><Relationship Id="rId10" Type="http://schemas.openxmlformats.org/officeDocument/2006/relationships/hyperlink" Target="http://www.govtrack.us/congress/committees/SSEV" TargetMode="External"/><Relationship Id="rId19" Type="http://schemas.openxmlformats.org/officeDocument/2006/relationships/hyperlink" Target="http://www.govtrack.us/congress/committees/SSRA" TargetMode="External"/><Relationship Id="rId4" Type="http://schemas.openxmlformats.org/officeDocument/2006/relationships/hyperlink" Target="http://www.govtrack.us/congress/committees/SSAP" TargetMode="External"/><Relationship Id="rId9" Type="http://schemas.openxmlformats.org/officeDocument/2006/relationships/hyperlink" Target="http://www.govtrack.us/congress/committees/SSEG" TargetMode="External"/><Relationship Id="rId14" Type="http://schemas.openxmlformats.org/officeDocument/2006/relationships/hyperlink" Target="http://www.govtrack.us/congress/committees/SSHR" TargetMode="External"/><Relationship Id="rId22" Type="http://schemas.openxmlformats.org/officeDocument/2006/relationships/image" Target="../media/image1.jpeg"/></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00" y="1436608"/>
            <a:ext cx="7772400" cy="2133599"/>
          </a:xfrm>
        </p:spPr>
        <p:txBody>
          <a:bodyPr>
            <a:normAutofit/>
          </a:bodyPr>
          <a:lstStyle/>
          <a:p>
            <a:r>
              <a:rPr lang="en-US" sz="3600" b="1" dirty="0" smtClean="0">
                <a:ln w="9525">
                  <a:solidFill>
                    <a:prstClr val="black"/>
                  </a:solidFill>
                </a:ln>
                <a:solidFill>
                  <a:srgbClr val="4F81BD"/>
                </a:solidFill>
                <a:ea typeface="+mn-ea"/>
                <a:cs typeface="+mn-cs"/>
              </a:rPr>
              <a:t>Trade </a:t>
            </a:r>
            <a:r>
              <a:rPr lang="en-US" sz="3600" b="1" dirty="0">
                <a:ln w="9525">
                  <a:solidFill>
                    <a:prstClr val="black"/>
                  </a:solidFill>
                </a:ln>
                <a:solidFill>
                  <a:srgbClr val="4F81BD"/>
                </a:solidFill>
                <a:ea typeface="+mn-ea"/>
                <a:cs typeface="+mn-cs"/>
              </a:rPr>
              <a:t>Responsibilities in the Executive Branch</a:t>
            </a:r>
            <a:endParaRPr lang="en-US" sz="3600" i="1" dirty="0">
              <a:cs typeface="Arial" pitchFamily="34" charset="0"/>
            </a:endParaRPr>
          </a:p>
        </p:txBody>
      </p:sp>
      <p:sp>
        <p:nvSpPr>
          <p:cNvPr id="4" name="TextBox 3"/>
          <p:cNvSpPr txBox="1"/>
          <p:nvPr/>
        </p:nvSpPr>
        <p:spPr>
          <a:xfrm>
            <a:off x="2895600" y="3363218"/>
            <a:ext cx="3657600" cy="2492990"/>
          </a:xfrm>
          <a:prstGeom prst="rect">
            <a:avLst/>
          </a:prstGeom>
          <a:noFill/>
        </p:spPr>
        <p:txBody>
          <a:bodyPr wrap="square" rtlCol="0">
            <a:spAutoFit/>
          </a:bodyPr>
          <a:lstStyle/>
          <a:p>
            <a:pPr algn="ctr"/>
            <a:r>
              <a:rPr lang="en-US" sz="2400" b="1" dirty="0" smtClean="0">
                <a:solidFill>
                  <a:srgbClr val="00B050"/>
                </a:solidFill>
              </a:rPr>
              <a:t>Marideth J. Sandler, CEO</a:t>
            </a:r>
          </a:p>
          <a:p>
            <a:pPr algn="ctr"/>
            <a:r>
              <a:rPr lang="en-US" sz="2400" b="1" dirty="0" smtClean="0">
                <a:solidFill>
                  <a:srgbClr val="00B050"/>
                </a:solidFill>
              </a:rPr>
              <a:t>Sandler Trade </a:t>
            </a:r>
            <a:r>
              <a:rPr lang="en-US" sz="2400" b="1" dirty="0" smtClean="0">
                <a:solidFill>
                  <a:srgbClr val="00B050"/>
                </a:solidFill>
              </a:rPr>
              <a:t>LLC</a:t>
            </a:r>
          </a:p>
          <a:p>
            <a:pPr algn="ctr"/>
            <a:r>
              <a:rPr lang="en-US" sz="2400" b="1" dirty="0" smtClean="0">
                <a:solidFill>
                  <a:srgbClr val="00B050"/>
                </a:solidFill>
              </a:rPr>
              <a:t>sandler@sandlertrade.com</a:t>
            </a:r>
          </a:p>
          <a:p>
            <a:pPr algn="ctr"/>
            <a:r>
              <a:rPr lang="en-US" b="1" dirty="0" smtClean="0">
                <a:solidFill>
                  <a:srgbClr val="00B050"/>
                </a:solidFill>
              </a:rPr>
              <a:t>September </a:t>
            </a:r>
            <a:r>
              <a:rPr lang="en-US" b="1" dirty="0" smtClean="0">
                <a:solidFill>
                  <a:srgbClr val="00B050"/>
                </a:solidFill>
              </a:rPr>
              <a:t>9, 2015</a:t>
            </a:r>
            <a:endParaRPr lang="en-US" b="1" strike="sngStrike" dirty="0" smtClean="0">
              <a:solidFill>
                <a:srgbClr val="00B050"/>
              </a:solidFill>
            </a:endParaRPr>
          </a:p>
          <a:p>
            <a:pPr algn="ctr"/>
            <a:endParaRPr lang="en-US" sz="1400" b="1" dirty="0" smtClean="0">
              <a:solidFill>
                <a:srgbClr val="00B050"/>
              </a:solidFill>
            </a:endParaRPr>
          </a:p>
          <a:p>
            <a:endParaRPr lang="en-US" sz="1600" b="1" dirty="0" smtClean="0">
              <a:solidFill>
                <a:schemeClr val="accent1"/>
              </a:solidFill>
            </a:endParaRPr>
          </a:p>
          <a:p>
            <a:endParaRPr lang="en-US" b="1" dirty="0"/>
          </a:p>
          <a:p>
            <a:endParaRPr lang="en-US" b="1" dirty="0"/>
          </a:p>
        </p:txBody>
      </p:sp>
      <p:pic>
        <p:nvPicPr>
          <p:cNvPr id="5" name="Picture 7" descr="C:\Users\Lahiru\Documents\Sandler trade Logo.jpg"/>
          <p:cNvPicPr>
            <a:picLocks noChangeAspect="1" noChangeArrowheads="1"/>
          </p:cNvPicPr>
          <p:nvPr/>
        </p:nvPicPr>
        <p:blipFill>
          <a:blip r:embed="rId3" cstate="print"/>
          <a:srcRect/>
          <a:stretch>
            <a:fillRect/>
          </a:stretch>
        </p:blipFill>
        <p:spPr bwMode="auto">
          <a:xfrm>
            <a:off x="3886200" y="5105400"/>
            <a:ext cx="1600200" cy="1333500"/>
          </a:xfrm>
          <a:prstGeom prst="rect">
            <a:avLst/>
          </a:prstGeom>
          <a:noFill/>
          <a:ln w="9525">
            <a:noFill/>
            <a:miter lim="800000"/>
            <a:headEnd/>
            <a:tailEnd/>
          </a:ln>
        </p:spPr>
      </p:pic>
      <p:sp>
        <p:nvSpPr>
          <p:cNvPr id="7" name="Rectangle 6"/>
          <p:cNvSpPr/>
          <p:nvPr/>
        </p:nvSpPr>
        <p:spPr>
          <a:xfrm>
            <a:off x="152400" y="152400"/>
            <a:ext cx="8839200" cy="6553200"/>
          </a:xfrm>
          <a:prstGeom prst="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ubtitle 2"/>
          <p:cNvSpPr txBox="1">
            <a:spLocks/>
          </p:cNvSpPr>
          <p:nvPr/>
        </p:nvSpPr>
        <p:spPr>
          <a:xfrm>
            <a:off x="1447800" y="3086100"/>
            <a:ext cx="6324600" cy="685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b="1" dirty="0">
              <a:ln w="9525">
                <a:noFill/>
              </a:ln>
              <a:solidFill>
                <a:schemeClr val="accent1"/>
              </a:solidFill>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87606" y="903208"/>
            <a:ext cx="6321425" cy="682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427325" y="587241"/>
            <a:ext cx="6289350" cy="1077218"/>
          </a:xfrm>
          <a:prstGeom prst="rect">
            <a:avLst/>
          </a:prstGeom>
        </p:spPr>
        <p:txBody>
          <a:bodyPr wrap="none">
            <a:spAutoFit/>
          </a:bodyPr>
          <a:lstStyle/>
          <a:p>
            <a:pPr algn="ctr"/>
            <a:r>
              <a:rPr lang="en-US" sz="3200" b="1" dirty="0">
                <a:ln w="9525">
                  <a:solidFill>
                    <a:prstClr val="black"/>
                  </a:solidFill>
                </a:ln>
                <a:solidFill>
                  <a:srgbClr val="4F81BD"/>
                </a:solidFill>
              </a:rPr>
              <a:t>Sandler Trade, LLC</a:t>
            </a:r>
            <a:r>
              <a:rPr lang="en-US" sz="3200" b="1" dirty="0" smtClean="0">
                <a:ln w="9525">
                  <a:solidFill>
                    <a:prstClr val="black"/>
                  </a:solidFill>
                </a:ln>
                <a:solidFill>
                  <a:srgbClr val="4F81BD"/>
                </a:solidFill>
              </a:rPr>
              <a:t>. </a:t>
            </a:r>
            <a:r>
              <a:rPr lang="en-US" sz="3200" b="1" dirty="0">
                <a:ln w="9525">
                  <a:solidFill>
                    <a:prstClr val="black"/>
                  </a:solidFill>
                </a:ln>
                <a:solidFill>
                  <a:srgbClr val="4F81BD"/>
                </a:solidFill>
              </a:rPr>
              <a:t>a</a:t>
            </a:r>
            <a:r>
              <a:rPr lang="en-US" sz="3200" b="1" dirty="0" smtClean="0">
                <a:ln w="9525">
                  <a:solidFill>
                    <a:prstClr val="black"/>
                  </a:solidFill>
                </a:ln>
                <a:solidFill>
                  <a:srgbClr val="4F81BD"/>
                </a:solidFill>
              </a:rPr>
              <a:t>t the </a:t>
            </a:r>
          </a:p>
          <a:p>
            <a:pPr algn="ctr"/>
            <a:r>
              <a:rPr lang="en-US" sz="3200" b="1" dirty="0">
                <a:ln w="9525">
                  <a:solidFill>
                    <a:prstClr val="black"/>
                  </a:solidFill>
                </a:ln>
                <a:solidFill>
                  <a:srgbClr val="4F81BD"/>
                </a:solidFill>
              </a:rPr>
              <a:t>WITA-GWU Intensive Trade Seminar</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noAutofit/>
          </a:bodyPr>
          <a:lstStyle/>
          <a:p>
            <a:r>
              <a:rPr lang="en-US" sz="3600" b="1" dirty="0" smtClean="0">
                <a:ln>
                  <a:solidFill>
                    <a:schemeClr val="tx1"/>
                  </a:solidFill>
                </a:ln>
                <a:solidFill>
                  <a:schemeClr val="accent1"/>
                </a:solidFill>
              </a:rPr>
              <a:t>Other Agencies with Trade Responsibilities</a:t>
            </a:r>
            <a:endParaRPr lang="en-US" sz="3600" b="1" dirty="0">
              <a:ln>
                <a:solidFill>
                  <a:schemeClr val="tx1"/>
                </a:solidFill>
              </a:ln>
              <a:solidFill>
                <a:schemeClr val="accent1"/>
              </a:solidFill>
            </a:endParaRPr>
          </a:p>
        </p:txBody>
      </p:sp>
      <p:sp>
        <p:nvSpPr>
          <p:cNvPr id="3" name="Content Placeholder 2"/>
          <p:cNvSpPr>
            <a:spLocks noGrp="1"/>
          </p:cNvSpPr>
          <p:nvPr>
            <p:ph idx="1"/>
          </p:nvPr>
        </p:nvSpPr>
        <p:spPr>
          <a:xfrm>
            <a:off x="457200" y="1295400"/>
            <a:ext cx="8229600" cy="5529891"/>
          </a:xfrm>
        </p:spPr>
        <p:txBody>
          <a:bodyPr>
            <a:normAutofit fontScale="92500" lnSpcReduction="10000"/>
          </a:bodyPr>
          <a:lstStyle/>
          <a:p>
            <a:r>
              <a:rPr lang="en-US" b="1" dirty="0" smtClean="0"/>
              <a:t>Department of State </a:t>
            </a:r>
            <a:r>
              <a:rPr lang="en-US" b="1" dirty="0" smtClean="0">
                <a:solidFill>
                  <a:schemeClr val="accent1"/>
                </a:solidFill>
              </a:rPr>
              <a:t>(DOS)</a:t>
            </a:r>
          </a:p>
          <a:p>
            <a:r>
              <a:rPr lang="en-US" b="1" dirty="0" smtClean="0"/>
              <a:t>Department of Agriculture </a:t>
            </a:r>
            <a:r>
              <a:rPr lang="en-US" b="1" dirty="0" smtClean="0">
                <a:solidFill>
                  <a:schemeClr val="accent1"/>
                </a:solidFill>
              </a:rPr>
              <a:t>(USDA)</a:t>
            </a:r>
          </a:p>
          <a:p>
            <a:r>
              <a:rPr lang="en-US" b="1" dirty="0" smtClean="0"/>
              <a:t>Department of Treasury </a:t>
            </a:r>
            <a:r>
              <a:rPr lang="en-US" b="1" dirty="0" smtClean="0">
                <a:solidFill>
                  <a:schemeClr val="accent1"/>
                </a:solidFill>
              </a:rPr>
              <a:t>(Treas)</a:t>
            </a:r>
          </a:p>
          <a:p>
            <a:r>
              <a:rPr lang="en-US" b="1" dirty="0" smtClean="0"/>
              <a:t>Department of Labor </a:t>
            </a:r>
            <a:r>
              <a:rPr lang="en-US" b="1" dirty="0" smtClean="0">
                <a:solidFill>
                  <a:schemeClr val="accent1"/>
                </a:solidFill>
              </a:rPr>
              <a:t>(DOL)</a:t>
            </a:r>
          </a:p>
          <a:p>
            <a:r>
              <a:rPr lang="en-US" b="1" dirty="0" smtClean="0"/>
              <a:t>Ex-Officio: U.S. International Trade Commission </a:t>
            </a:r>
            <a:r>
              <a:rPr lang="en-US" b="1" dirty="0" smtClean="0">
                <a:solidFill>
                  <a:schemeClr val="accent1"/>
                </a:solidFill>
              </a:rPr>
              <a:t>(USITC</a:t>
            </a:r>
            <a:r>
              <a:rPr lang="en-US" b="1" dirty="0" smtClean="0"/>
              <a:t> or </a:t>
            </a:r>
            <a:r>
              <a:rPr lang="en-US" b="1" dirty="0" smtClean="0">
                <a:solidFill>
                  <a:schemeClr val="accent1"/>
                </a:solidFill>
              </a:rPr>
              <a:t>ITC)</a:t>
            </a:r>
            <a:r>
              <a:rPr lang="en-US" b="1" dirty="0" smtClean="0"/>
              <a:t>: an independent agency</a:t>
            </a:r>
          </a:p>
          <a:p>
            <a:pPr lvl="1"/>
            <a:r>
              <a:rPr lang="en-US" b="1" dirty="0" smtClean="0"/>
              <a:t>Administers U.S. trade laws within its mandate</a:t>
            </a:r>
          </a:p>
          <a:p>
            <a:pPr lvl="1"/>
            <a:r>
              <a:rPr lang="en-US" b="1" dirty="0" smtClean="0"/>
              <a:t>“Dataweb” with U.S. export and import data </a:t>
            </a:r>
          </a:p>
          <a:p>
            <a:pPr lvl="1"/>
            <a:r>
              <a:rPr lang="en-US" b="1" dirty="0" smtClean="0"/>
              <a:t>U.S. Harmonized Tariff Schedule </a:t>
            </a:r>
            <a:r>
              <a:rPr lang="en-US" b="1" dirty="0" smtClean="0">
                <a:solidFill>
                  <a:schemeClr val="accent1"/>
                </a:solidFill>
              </a:rPr>
              <a:t>(HTSUS)</a:t>
            </a:r>
          </a:p>
          <a:p>
            <a:pPr lvl="1"/>
            <a:r>
              <a:rPr lang="en-US" b="1" dirty="0" smtClean="0"/>
              <a:t>Completes independent </a:t>
            </a:r>
            <a:r>
              <a:rPr lang="en-US" b="1" dirty="0" smtClean="0"/>
              <a:t>trade studies </a:t>
            </a:r>
            <a:r>
              <a:rPr lang="en-US" b="1" dirty="0" smtClean="0"/>
              <a:t>on FTAs</a:t>
            </a:r>
            <a:r>
              <a:rPr lang="en-US" b="1" dirty="0" smtClean="0"/>
              <a:t>,  regulatory decisions,  tariffs, U.S. </a:t>
            </a:r>
            <a:r>
              <a:rPr lang="en-US" b="1" dirty="0" smtClean="0"/>
              <a:t>competitiveness  </a:t>
            </a:r>
            <a:endParaRPr lang="en-US" b="1" dirty="0" smtClean="0"/>
          </a:p>
          <a:p>
            <a:pPr lvl="1"/>
            <a:r>
              <a:rPr lang="en-US" b="1" dirty="0" smtClean="0"/>
              <a:t>Staff are </a:t>
            </a:r>
            <a:r>
              <a:rPr lang="en-US" b="1" dirty="0" smtClean="0"/>
              <a:t>industry experts</a:t>
            </a:r>
            <a:endParaRPr lang="en-US" b="1" dirty="0"/>
          </a:p>
        </p:txBody>
      </p:sp>
      <p:sp>
        <p:nvSpPr>
          <p:cNvPr id="8" name="Slide Number Placeholder 7"/>
          <p:cNvSpPr>
            <a:spLocks noGrp="1"/>
          </p:cNvSpPr>
          <p:nvPr>
            <p:ph type="sldNum" sz="quarter" idx="12"/>
          </p:nvPr>
        </p:nvSpPr>
        <p:spPr/>
        <p:txBody>
          <a:bodyPr/>
          <a:lstStyle/>
          <a:p>
            <a:fld id="{5CAD4916-8174-4FB2-8C23-E39027504FBF}" type="slidenum">
              <a:rPr lang="en-US" smtClean="0"/>
              <a:pPr/>
              <a:t>10</a:t>
            </a:fld>
            <a:endParaRPr lang="en-US" dirty="0"/>
          </a:p>
        </p:txBody>
      </p:sp>
      <p:pic>
        <p:nvPicPr>
          <p:cNvPr id="7" name="Picture 7" descr="C:\Users\Lahiru\Documents\Sandler trade Logo.jpg"/>
          <p:cNvPicPr>
            <a:picLocks noChangeAspect="1" noChangeArrowheads="1"/>
          </p:cNvPicPr>
          <p:nvPr/>
        </p:nvPicPr>
        <p:blipFill>
          <a:blip r:embed="rId3" cstate="print"/>
          <a:srcRect/>
          <a:stretch>
            <a:fillRect/>
          </a:stretch>
        </p:blipFill>
        <p:spPr bwMode="auto">
          <a:xfrm>
            <a:off x="152400" y="6096000"/>
            <a:ext cx="746760" cy="622300"/>
          </a:xfrm>
          <a:prstGeom prst="rect">
            <a:avLst/>
          </a:prstGeom>
          <a:noFill/>
          <a:ln w="9525">
            <a:noFill/>
            <a:miter lim="800000"/>
            <a:headEnd/>
            <a:tailEnd/>
          </a:ln>
        </p:spPr>
      </p:pic>
      <p:sp>
        <p:nvSpPr>
          <p:cNvPr id="5" name="Rectangle 4"/>
          <p:cNvSpPr/>
          <p:nvPr/>
        </p:nvSpPr>
        <p:spPr>
          <a:xfrm>
            <a:off x="152400" y="152400"/>
            <a:ext cx="8839200" cy="6553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7" descr="C:\Users\Lahiru\Documents\Sandler trade Logo.jpg"/>
          <p:cNvPicPr>
            <a:picLocks noChangeAspect="1" noChangeArrowheads="1"/>
          </p:cNvPicPr>
          <p:nvPr/>
        </p:nvPicPr>
        <p:blipFill>
          <a:blip r:embed="rId3" cstate="print"/>
          <a:srcRect/>
          <a:stretch>
            <a:fillRect/>
          </a:stretch>
        </p:blipFill>
        <p:spPr bwMode="auto">
          <a:xfrm>
            <a:off x="152400" y="6096000"/>
            <a:ext cx="746760" cy="622300"/>
          </a:xfrm>
          <a:prstGeom prst="rect">
            <a:avLst/>
          </a:prstGeom>
          <a:noFill/>
          <a:ln w="9525">
            <a:noFill/>
            <a:miter lim="800000"/>
            <a:headEnd/>
            <a:tailEnd/>
          </a:ln>
        </p:spPr>
      </p:pic>
      <p:sp>
        <p:nvSpPr>
          <p:cNvPr id="2" name="Title 1"/>
          <p:cNvSpPr>
            <a:spLocks noGrp="1"/>
          </p:cNvSpPr>
          <p:nvPr>
            <p:ph type="title"/>
          </p:nvPr>
        </p:nvSpPr>
        <p:spPr>
          <a:xfrm>
            <a:off x="525780" y="304800"/>
            <a:ext cx="8229600" cy="1447800"/>
          </a:xfrm>
        </p:spPr>
        <p:txBody>
          <a:bodyPr>
            <a:normAutofit/>
          </a:bodyPr>
          <a:lstStyle/>
          <a:p>
            <a:r>
              <a:rPr lang="en-US" sz="3200" b="1" dirty="0" smtClean="0">
                <a:ln>
                  <a:solidFill>
                    <a:schemeClr val="tx1"/>
                  </a:solidFill>
                </a:ln>
                <a:solidFill>
                  <a:schemeClr val="accent1"/>
                </a:solidFill>
              </a:rPr>
              <a:t>(</a:t>
            </a:r>
            <a:r>
              <a:rPr lang="en-US" sz="3200" b="1" i="1" dirty="0" smtClean="0">
                <a:ln>
                  <a:solidFill>
                    <a:schemeClr val="tx1"/>
                  </a:solidFill>
                </a:ln>
                <a:solidFill>
                  <a:schemeClr val="accent1"/>
                </a:solidFill>
              </a:rPr>
              <a:t>Opaque</a:t>
            </a:r>
            <a:r>
              <a:rPr lang="en-US" sz="3200" b="1" dirty="0" smtClean="0">
                <a:ln>
                  <a:solidFill>
                    <a:schemeClr val="tx1"/>
                  </a:solidFill>
                </a:ln>
                <a:solidFill>
                  <a:schemeClr val="accent1"/>
                </a:solidFill>
              </a:rPr>
              <a:t>) Interagency Review Process: </a:t>
            </a:r>
            <a:r>
              <a:rPr lang="en-US" sz="3200" b="1" dirty="0" smtClean="0"/>
              <a:t/>
            </a:r>
            <a:br>
              <a:rPr lang="en-US" sz="3200" b="1" dirty="0" smtClean="0"/>
            </a:br>
            <a:r>
              <a:rPr lang="en-US" sz="3200" b="1" dirty="0" smtClean="0">
                <a:ln w="9525">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rPr>
              <a:t>Led by USTR</a:t>
            </a:r>
            <a:endParaRPr lang="en-US" sz="3200" b="1" dirty="0">
              <a:ln w="9525">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endParaRPr>
          </a:p>
        </p:txBody>
      </p:sp>
      <p:sp>
        <p:nvSpPr>
          <p:cNvPr id="3" name="Content Placeholder 2"/>
          <p:cNvSpPr>
            <a:spLocks noGrp="1"/>
          </p:cNvSpPr>
          <p:nvPr>
            <p:ph idx="1"/>
          </p:nvPr>
        </p:nvSpPr>
        <p:spPr>
          <a:xfrm>
            <a:off x="457200" y="1752600"/>
            <a:ext cx="8382000" cy="4648200"/>
          </a:xfrm>
        </p:spPr>
        <p:txBody>
          <a:bodyPr lIns="91440" tIns="45720">
            <a:normAutofit fontScale="85000" lnSpcReduction="20000"/>
          </a:bodyPr>
          <a:lstStyle/>
          <a:p>
            <a:pPr>
              <a:buNone/>
            </a:pPr>
            <a:r>
              <a:rPr lang="en-US" b="1" dirty="0" smtClean="0"/>
              <a:t>19 agencies provide advice to USTR in developing and coordinating implementation of U.S. trade policy; operates by reaching consensus on issues/decisions:</a:t>
            </a:r>
          </a:p>
          <a:p>
            <a:pPr lvl="1"/>
            <a:r>
              <a:rPr lang="en-US" b="1" dirty="0" smtClean="0">
                <a:ln>
                  <a:gradFill>
                    <a:gsLst>
                      <a:gs pos="0">
                        <a:srgbClr val="5E9EFF"/>
                      </a:gs>
                      <a:gs pos="39999">
                        <a:srgbClr val="85C2FF"/>
                      </a:gs>
                      <a:gs pos="70000">
                        <a:srgbClr val="C4D6EB"/>
                      </a:gs>
                      <a:gs pos="100000">
                        <a:srgbClr val="FFEBFA"/>
                      </a:gs>
                    </a:gsLst>
                    <a:lin ang="5400000" scaled="0"/>
                  </a:gradFill>
                </a:ln>
                <a:solidFill>
                  <a:schemeClr val="accent1"/>
                </a:solidFill>
              </a:rPr>
              <a:t>90 Subcommittees</a:t>
            </a:r>
            <a:r>
              <a:rPr lang="en-US" b="1" dirty="0" smtClean="0"/>
              <a:t> (e.g., Special 301, GSP) recommend to:</a:t>
            </a:r>
          </a:p>
          <a:p>
            <a:pPr lvl="1"/>
            <a:r>
              <a:rPr lang="en-US" b="1" dirty="0" smtClean="0">
                <a:ln w="9525">
                  <a:gradFill>
                    <a:gsLst>
                      <a:gs pos="0">
                        <a:srgbClr val="5E9EFF"/>
                      </a:gs>
                      <a:gs pos="39999">
                        <a:srgbClr val="85C2FF"/>
                      </a:gs>
                      <a:gs pos="70000">
                        <a:srgbClr val="C4D6EB"/>
                      </a:gs>
                      <a:gs pos="100000">
                        <a:srgbClr val="FFEBFA"/>
                      </a:gs>
                    </a:gsLst>
                    <a:lin ang="5400000" scaled="0"/>
                  </a:gradFill>
                </a:ln>
              </a:rPr>
              <a:t>Trade Policy Staff Committee </a:t>
            </a:r>
            <a:r>
              <a:rPr lang="en-US" b="1" dirty="0" smtClean="0">
                <a:solidFill>
                  <a:schemeClr val="accent1"/>
                </a:solidFill>
              </a:rPr>
              <a:t>(AUSTR/DAS)</a:t>
            </a:r>
            <a:r>
              <a:rPr lang="en-US" b="1" dirty="0" smtClean="0"/>
              <a:t>: if consensus on the decision - is final determination; if not goes to…</a:t>
            </a:r>
          </a:p>
          <a:p>
            <a:pPr lvl="1"/>
            <a:r>
              <a:rPr lang="en-US" b="1" dirty="0" smtClean="0">
                <a:ln w="9525">
                  <a:solidFill>
                    <a:schemeClr val="tx1"/>
                  </a:solidFill>
                </a:ln>
              </a:rPr>
              <a:t>Trade Policy Review Group</a:t>
            </a:r>
            <a:r>
              <a:rPr lang="en-US" b="1" dirty="0" smtClean="0"/>
              <a:t> (Deputy USTR/Deputy or Assistant Secretary): if consensus, is final decision; if not, goes to…</a:t>
            </a:r>
          </a:p>
          <a:p>
            <a:pPr lvl="1"/>
            <a:r>
              <a:rPr lang="en-US" sz="3300" b="1" dirty="0" smtClean="0">
                <a:ln w="12700" cap="rnd">
                  <a:solidFill>
                    <a:schemeClr val="tx1"/>
                  </a:solidFill>
                </a:ln>
                <a:solidFill>
                  <a:srgbClr val="FF0000"/>
                </a:solidFill>
              </a:rPr>
              <a:t>Principals</a:t>
            </a:r>
            <a:r>
              <a:rPr lang="en-US" b="1" dirty="0" smtClean="0"/>
              <a:t> (Cabinet): if consensus, is final decision; if not goes to the…</a:t>
            </a:r>
          </a:p>
          <a:p>
            <a:pPr lvl="1"/>
            <a:r>
              <a:rPr lang="en-US" sz="3800" b="1" dirty="0" smtClean="0">
                <a:ln>
                  <a:solidFill>
                    <a:schemeClr val="tx1"/>
                  </a:solidFill>
                </a:ln>
                <a:gradFill flip="none" rotWithShape="1">
                  <a:gsLst>
                    <a:gs pos="0">
                      <a:srgbClr val="000082"/>
                    </a:gs>
                    <a:gs pos="30000">
                      <a:srgbClr val="66008F"/>
                    </a:gs>
                    <a:gs pos="64999">
                      <a:srgbClr val="BA0066"/>
                    </a:gs>
                    <a:gs pos="89999">
                      <a:srgbClr val="FF0000"/>
                    </a:gs>
                    <a:gs pos="100000">
                      <a:srgbClr val="FF8200"/>
                    </a:gs>
                  </a:gsLst>
                  <a:lin ang="0" scaled="0"/>
                  <a:tileRect/>
                </a:gradFill>
              </a:rPr>
              <a:t>President</a:t>
            </a:r>
            <a:r>
              <a:rPr lang="en-US" b="1" dirty="0" smtClean="0"/>
              <a:t> for THE final decision</a:t>
            </a:r>
            <a:endParaRPr lang="en-US" b="1" dirty="0"/>
          </a:p>
        </p:txBody>
      </p:sp>
      <p:sp>
        <p:nvSpPr>
          <p:cNvPr id="10" name="Slide Number Placeholder 9"/>
          <p:cNvSpPr>
            <a:spLocks noGrp="1"/>
          </p:cNvSpPr>
          <p:nvPr>
            <p:ph type="sldNum" sz="quarter" idx="12"/>
          </p:nvPr>
        </p:nvSpPr>
        <p:spPr/>
        <p:txBody>
          <a:bodyPr/>
          <a:lstStyle/>
          <a:p>
            <a:fld id="{5CAD4916-8174-4FB2-8C23-E39027504FBF}" type="slidenum">
              <a:rPr lang="en-US" smtClean="0"/>
              <a:pPr/>
              <a:t>11</a:t>
            </a:fld>
            <a:endParaRPr lang="en-US" dirty="0"/>
          </a:p>
        </p:txBody>
      </p:sp>
      <p:sp>
        <p:nvSpPr>
          <p:cNvPr id="4" name="Down Arrow 3"/>
          <p:cNvSpPr/>
          <p:nvPr/>
        </p:nvSpPr>
        <p:spPr>
          <a:xfrm>
            <a:off x="381000" y="2895600"/>
            <a:ext cx="457200" cy="1600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own Arrow 4"/>
          <p:cNvSpPr/>
          <p:nvPr/>
        </p:nvSpPr>
        <p:spPr>
          <a:xfrm>
            <a:off x="381000" y="4724400"/>
            <a:ext cx="484632"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2400"/>
            <a:ext cx="8839200" cy="6553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696200" cy="868362"/>
          </a:xfrm>
        </p:spPr>
        <p:txBody>
          <a:bodyPr>
            <a:normAutofit/>
          </a:bodyPr>
          <a:lstStyle/>
          <a:p>
            <a:r>
              <a:rPr lang="en-US" b="1" dirty="0" smtClean="0">
                <a:ln>
                  <a:solidFill>
                    <a:schemeClr val="tx1"/>
                  </a:solidFill>
                </a:ln>
                <a:solidFill>
                  <a:schemeClr val="accent1"/>
                </a:solidFill>
              </a:rPr>
              <a:t>President’s Trade Agenda - 2015</a:t>
            </a:r>
            <a:endParaRPr lang="en-US" b="1" dirty="0">
              <a:ln>
                <a:solidFill>
                  <a:schemeClr val="tx1"/>
                </a:solidFill>
              </a:ln>
              <a:solidFill>
                <a:schemeClr val="accent1"/>
              </a:solidFill>
            </a:endParaRPr>
          </a:p>
        </p:txBody>
      </p:sp>
      <p:sp>
        <p:nvSpPr>
          <p:cNvPr id="3" name="Content Placeholder 2"/>
          <p:cNvSpPr>
            <a:spLocks noGrp="1"/>
          </p:cNvSpPr>
          <p:nvPr>
            <p:ph idx="1"/>
          </p:nvPr>
        </p:nvSpPr>
        <p:spPr>
          <a:xfrm>
            <a:off x="457200" y="1524000"/>
            <a:ext cx="8382000" cy="4953000"/>
          </a:xfrm>
          <a:solidFill>
            <a:schemeClr val="bg1"/>
          </a:solidFill>
          <a:ln>
            <a:noFill/>
          </a:ln>
        </p:spPr>
        <p:txBody>
          <a:bodyPr>
            <a:normAutofit/>
          </a:bodyPr>
          <a:lstStyle/>
          <a:p>
            <a:pPr marL="514350" indent="-514350">
              <a:buFont typeface="+mj-lt"/>
              <a:buAutoNum type="arabicPeriod"/>
            </a:pPr>
            <a:r>
              <a:rPr lang="en-US" b="1" dirty="0" smtClean="0">
                <a:solidFill>
                  <a:srgbClr val="FF0000"/>
                </a:solidFill>
              </a:rPr>
              <a:t>Explaining why trade is good for the U.S.</a:t>
            </a:r>
          </a:p>
          <a:p>
            <a:pPr marL="514350" indent="-514350">
              <a:buFont typeface="+mj-lt"/>
              <a:buAutoNum type="arabicPeriod"/>
            </a:pPr>
            <a:r>
              <a:rPr lang="en-US" b="1" dirty="0" smtClean="0">
                <a:solidFill>
                  <a:srgbClr val="FF0000"/>
                </a:solidFill>
              </a:rPr>
              <a:t>High-standard, job-supporting trade agreements</a:t>
            </a:r>
          </a:p>
          <a:p>
            <a:pPr marL="514350" indent="-514350">
              <a:buFont typeface="+mj-lt"/>
              <a:buAutoNum type="arabicPeriod"/>
            </a:pPr>
            <a:r>
              <a:rPr lang="en-US" b="1" dirty="0" smtClean="0">
                <a:solidFill>
                  <a:srgbClr val="FF0000"/>
                </a:solidFill>
              </a:rPr>
              <a:t>Trade enforcement</a:t>
            </a:r>
          </a:p>
          <a:p>
            <a:pPr marL="514350" indent="-514350">
              <a:buFont typeface="+mj-lt"/>
              <a:buAutoNum type="arabicPeriod"/>
            </a:pPr>
            <a:r>
              <a:rPr lang="en-US" b="1" dirty="0" smtClean="0">
                <a:solidFill>
                  <a:srgbClr val="FF0000"/>
                </a:solidFill>
              </a:rPr>
              <a:t>Engagement with key trading partners</a:t>
            </a:r>
          </a:p>
          <a:p>
            <a:pPr marL="514350" indent="-514350">
              <a:buFont typeface="+mj-lt"/>
              <a:buAutoNum type="arabicPeriod"/>
            </a:pPr>
            <a:r>
              <a:rPr lang="en-US" b="1" dirty="0" smtClean="0">
                <a:solidFill>
                  <a:srgbClr val="FF0000"/>
                </a:solidFill>
              </a:rPr>
              <a:t>Trade and development</a:t>
            </a:r>
          </a:p>
          <a:p>
            <a:pPr marL="514350" indent="-514350">
              <a:buFont typeface="+mj-lt"/>
              <a:buAutoNum type="arabicPeriod"/>
            </a:pPr>
            <a:r>
              <a:rPr lang="en-US" b="1" dirty="0" smtClean="0">
                <a:solidFill>
                  <a:srgbClr val="FF0000"/>
                </a:solidFill>
              </a:rPr>
              <a:t>Public engagement</a:t>
            </a:r>
          </a:p>
          <a:p>
            <a:endParaRPr lang="en-US" b="1" dirty="0">
              <a:solidFill>
                <a:srgbClr val="FF0000"/>
              </a:solidFill>
            </a:endParaRPr>
          </a:p>
        </p:txBody>
      </p:sp>
      <p:pic>
        <p:nvPicPr>
          <p:cNvPr id="7" name="Picture 7" descr="C:\Users\Lahiru\Documents\Sandler trade Logo.jpg"/>
          <p:cNvPicPr>
            <a:picLocks noChangeAspect="1" noChangeArrowheads="1"/>
          </p:cNvPicPr>
          <p:nvPr/>
        </p:nvPicPr>
        <p:blipFill>
          <a:blip r:embed="rId3" cstate="print"/>
          <a:srcRect/>
          <a:stretch>
            <a:fillRect/>
          </a:stretch>
        </p:blipFill>
        <p:spPr bwMode="auto">
          <a:xfrm>
            <a:off x="152400" y="6096000"/>
            <a:ext cx="746760" cy="622300"/>
          </a:xfrm>
          <a:prstGeom prst="rect">
            <a:avLst/>
          </a:prstGeom>
          <a:noFill/>
          <a:ln w="9525">
            <a:noFill/>
            <a:miter lim="800000"/>
            <a:headEnd/>
            <a:tailEnd/>
          </a:ln>
        </p:spPr>
      </p:pic>
      <p:sp>
        <p:nvSpPr>
          <p:cNvPr id="6" name="Rectangle 5"/>
          <p:cNvSpPr/>
          <p:nvPr/>
        </p:nvSpPr>
        <p:spPr>
          <a:xfrm>
            <a:off x="152400" y="152400"/>
            <a:ext cx="8839200" cy="6553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p:cNvSpPr>
            <a:spLocks noGrp="1"/>
          </p:cNvSpPr>
          <p:nvPr>
            <p:ph type="sldNum" sz="quarter" idx="12"/>
          </p:nvPr>
        </p:nvSpPr>
        <p:spPr/>
        <p:txBody>
          <a:bodyPr/>
          <a:lstStyle/>
          <a:p>
            <a:fld id="{5CAD4916-8174-4FB2-8C23-E39027504FBF}" type="slidenum">
              <a:rPr lang="en-US" smtClean="0"/>
              <a:pPr/>
              <a:t>12</a:t>
            </a:fld>
            <a:endParaRPr lang="en-US" dirty="0"/>
          </a:p>
        </p:txBody>
      </p:sp>
    </p:spTree>
    <p:extLst>
      <p:ext uri="{BB962C8B-B14F-4D97-AF65-F5344CB8AC3E}">
        <p14:creationId xmlns:p14="http://schemas.microsoft.com/office/powerpoint/2010/main" val="31641892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705600" y="6492875"/>
            <a:ext cx="2133600" cy="365125"/>
          </a:xfrm>
        </p:spPr>
        <p:txBody>
          <a:bodyPr/>
          <a:lstStyle/>
          <a:p>
            <a:fld id="{5CAD4916-8174-4FB2-8C23-E39027504FBF}" type="slidenum">
              <a:rPr lang="en-US" smtClean="0"/>
              <a:pPr/>
              <a:t>13</a:t>
            </a:fld>
            <a:endParaRPr lang="en-US" dirty="0"/>
          </a:p>
        </p:txBody>
      </p:sp>
      <p:pic>
        <p:nvPicPr>
          <p:cNvPr id="8" name="Picture 7"/>
          <p:cNvPicPr>
            <a:picLocks noChangeAspect="1"/>
          </p:cNvPicPr>
          <p:nvPr/>
        </p:nvPicPr>
        <p:blipFill>
          <a:blip r:embed="rId2"/>
          <a:stretch>
            <a:fillRect/>
          </a:stretch>
        </p:blipFill>
        <p:spPr>
          <a:xfrm>
            <a:off x="1676400" y="304800"/>
            <a:ext cx="5943600" cy="6520719"/>
          </a:xfrm>
          <a:prstGeom prst="rect">
            <a:avLst/>
          </a:prstGeom>
        </p:spPr>
      </p:pic>
    </p:spTree>
    <p:extLst>
      <p:ext uri="{BB962C8B-B14F-4D97-AF65-F5344CB8AC3E}">
        <p14:creationId xmlns:p14="http://schemas.microsoft.com/office/powerpoint/2010/main" val="3117531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696200" cy="868362"/>
          </a:xfrm>
        </p:spPr>
        <p:txBody>
          <a:bodyPr>
            <a:normAutofit/>
          </a:bodyPr>
          <a:lstStyle/>
          <a:p>
            <a:r>
              <a:rPr lang="en-US" b="1" dirty="0" smtClean="0">
                <a:ln>
                  <a:solidFill>
                    <a:schemeClr val="tx1"/>
                  </a:solidFill>
                </a:ln>
                <a:solidFill>
                  <a:schemeClr val="accent1"/>
                </a:solidFill>
              </a:rPr>
              <a:t>USTR Trade Initiatives</a:t>
            </a:r>
            <a:endParaRPr lang="en-US" b="1" dirty="0">
              <a:ln>
                <a:solidFill>
                  <a:schemeClr val="tx1"/>
                </a:solidFill>
              </a:ln>
              <a:solidFill>
                <a:schemeClr val="accent1"/>
              </a:solidFill>
            </a:endParaRPr>
          </a:p>
        </p:txBody>
      </p:sp>
      <p:sp>
        <p:nvSpPr>
          <p:cNvPr id="3" name="Content Placeholder 2"/>
          <p:cNvSpPr>
            <a:spLocks noGrp="1"/>
          </p:cNvSpPr>
          <p:nvPr>
            <p:ph idx="1"/>
          </p:nvPr>
        </p:nvSpPr>
        <p:spPr>
          <a:xfrm>
            <a:off x="457200" y="1371600"/>
            <a:ext cx="8382000" cy="5105400"/>
          </a:xfrm>
          <a:solidFill>
            <a:schemeClr val="bg1"/>
          </a:solidFill>
          <a:ln>
            <a:noFill/>
          </a:ln>
        </p:spPr>
        <p:txBody>
          <a:bodyPr>
            <a:normAutofit fontScale="92500" lnSpcReduction="20000"/>
          </a:bodyPr>
          <a:lstStyle/>
          <a:p>
            <a:r>
              <a:rPr lang="en-US" b="1" dirty="0" smtClean="0"/>
              <a:t>Reciprocal Free Trade Agreements (</a:t>
            </a:r>
            <a:r>
              <a:rPr lang="en-US" b="1" dirty="0" smtClean="0">
                <a:solidFill>
                  <a:schemeClr val="accent1"/>
                </a:solidFill>
              </a:rPr>
              <a:t>FTAs</a:t>
            </a:r>
            <a:r>
              <a:rPr lang="en-US" b="1" dirty="0" smtClean="0"/>
              <a:t>): w/20 countries</a:t>
            </a:r>
          </a:p>
          <a:p>
            <a:r>
              <a:rPr lang="en-US" b="1" dirty="0" smtClean="0"/>
              <a:t>Trade and Investment Framework Agreements (</a:t>
            </a:r>
            <a:r>
              <a:rPr lang="en-US" b="1" dirty="0" smtClean="0">
                <a:solidFill>
                  <a:schemeClr val="accent1"/>
                </a:solidFill>
              </a:rPr>
              <a:t>TIFAs</a:t>
            </a:r>
            <a:r>
              <a:rPr lang="en-US" b="1" dirty="0" smtClean="0"/>
              <a:t>): 47 TIFAs (and many other agreements)</a:t>
            </a:r>
          </a:p>
          <a:p>
            <a:r>
              <a:rPr lang="en-US" b="1" dirty="0" smtClean="0"/>
              <a:t>Unilateral Preferences: Generalized System of Preferences (</a:t>
            </a:r>
            <a:r>
              <a:rPr lang="en-US" b="1" dirty="0" smtClean="0">
                <a:solidFill>
                  <a:schemeClr val="accent1"/>
                </a:solidFill>
              </a:rPr>
              <a:t>GSP</a:t>
            </a:r>
            <a:r>
              <a:rPr lang="en-US" b="1" dirty="0" smtClean="0"/>
              <a:t>), African Growth &amp; Opportunity Act (</a:t>
            </a:r>
            <a:r>
              <a:rPr lang="en-US" b="1" dirty="0" smtClean="0">
                <a:solidFill>
                  <a:schemeClr val="accent1"/>
                </a:solidFill>
              </a:rPr>
              <a:t>AGOA</a:t>
            </a:r>
            <a:r>
              <a:rPr lang="en-US" b="1" dirty="0" smtClean="0"/>
              <a:t>), Caribbean Basin Initiative (</a:t>
            </a:r>
            <a:r>
              <a:rPr lang="en-US" b="1" dirty="0" smtClean="0">
                <a:solidFill>
                  <a:schemeClr val="accent1"/>
                </a:solidFill>
              </a:rPr>
              <a:t>CBI</a:t>
            </a:r>
            <a:r>
              <a:rPr lang="en-US" b="1" dirty="0" smtClean="0"/>
              <a:t>), </a:t>
            </a:r>
            <a:r>
              <a:rPr lang="en-US" b="1" dirty="0" smtClean="0">
                <a:solidFill>
                  <a:schemeClr val="accent1"/>
                </a:solidFill>
              </a:rPr>
              <a:t>Haiti/HOPE</a:t>
            </a:r>
            <a:endParaRPr lang="en-US" b="1" dirty="0" smtClean="0">
              <a:solidFill>
                <a:schemeClr val="accent1"/>
              </a:solidFill>
            </a:endParaRPr>
          </a:p>
          <a:p>
            <a:r>
              <a:rPr lang="en-US" b="1" dirty="0" smtClean="0"/>
              <a:t>Bilateral Investment Treaties (</a:t>
            </a:r>
            <a:r>
              <a:rPr lang="en-US" b="1" dirty="0" smtClean="0">
                <a:solidFill>
                  <a:schemeClr val="accent1"/>
                </a:solidFill>
              </a:rPr>
              <a:t>BITs</a:t>
            </a:r>
            <a:r>
              <a:rPr lang="en-US" b="1" dirty="0" smtClean="0"/>
              <a:t>): with 42 countries </a:t>
            </a:r>
          </a:p>
          <a:p>
            <a:r>
              <a:rPr lang="en-US" b="1" dirty="0" smtClean="0"/>
              <a:t>Compliance monitoring and enforcement </a:t>
            </a:r>
            <a:r>
              <a:rPr lang="en-US" b="1" dirty="0" smtClean="0">
                <a:solidFill>
                  <a:schemeClr val="accent1"/>
                </a:solidFill>
              </a:rPr>
              <a:t>(ITEC</a:t>
            </a:r>
            <a:r>
              <a:rPr lang="en-US" b="1" dirty="0" smtClean="0">
                <a:solidFill>
                  <a:schemeClr val="accent1"/>
                </a:solidFill>
              </a:rPr>
              <a:t>)</a:t>
            </a:r>
          </a:p>
          <a:p>
            <a:r>
              <a:rPr lang="en-US" b="1" dirty="0" smtClean="0">
                <a:solidFill>
                  <a:schemeClr val="accent1"/>
                </a:solidFill>
              </a:rPr>
              <a:t>WTO </a:t>
            </a:r>
            <a:r>
              <a:rPr lang="en-US" b="1" dirty="0" smtClean="0"/>
              <a:t>Agreements (TISA, </a:t>
            </a:r>
            <a:r>
              <a:rPr lang="en-US" b="1" dirty="0" smtClean="0"/>
              <a:t>Envmtal</a:t>
            </a:r>
            <a:r>
              <a:rPr lang="en-US" b="1" dirty="0" smtClean="0"/>
              <a:t> Goods, Doha)</a:t>
            </a:r>
            <a:endParaRPr lang="en-US" b="1" dirty="0"/>
          </a:p>
          <a:p>
            <a:pPr>
              <a:buNone/>
            </a:pPr>
            <a:endParaRPr lang="en-US" b="1" dirty="0">
              <a:solidFill>
                <a:srgbClr val="FF0000"/>
              </a:solidFill>
            </a:endParaRPr>
          </a:p>
        </p:txBody>
      </p:sp>
      <p:pic>
        <p:nvPicPr>
          <p:cNvPr id="7" name="Picture 7" descr="C:\Users\Lahiru\Documents\Sandler trade Logo.jpg"/>
          <p:cNvPicPr>
            <a:picLocks noChangeAspect="1" noChangeArrowheads="1"/>
          </p:cNvPicPr>
          <p:nvPr/>
        </p:nvPicPr>
        <p:blipFill>
          <a:blip r:embed="rId3" cstate="print"/>
          <a:srcRect/>
          <a:stretch>
            <a:fillRect/>
          </a:stretch>
        </p:blipFill>
        <p:spPr bwMode="auto">
          <a:xfrm>
            <a:off x="152400" y="6096000"/>
            <a:ext cx="746760" cy="622300"/>
          </a:xfrm>
          <a:prstGeom prst="rect">
            <a:avLst/>
          </a:prstGeom>
          <a:noFill/>
          <a:ln w="9525">
            <a:noFill/>
            <a:miter lim="800000"/>
            <a:headEnd/>
            <a:tailEnd/>
          </a:ln>
        </p:spPr>
      </p:pic>
      <p:sp>
        <p:nvSpPr>
          <p:cNvPr id="6" name="Rectangle 5"/>
          <p:cNvSpPr/>
          <p:nvPr/>
        </p:nvSpPr>
        <p:spPr>
          <a:xfrm>
            <a:off x="152400" y="152400"/>
            <a:ext cx="8839200" cy="6553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560298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n w="9525">
                  <a:solidFill>
                    <a:schemeClr val="tx1"/>
                  </a:solidFill>
                </a:ln>
                <a:solidFill>
                  <a:schemeClr val="accent1"/>
                </a:solidFill>
              </a:rPr>
              <a:t>Enforcement </a:t>
            </a:r>
            <a:r>
              <a:rPr lang="en-US" b="1" dirty="0" smtClean="0">
                <a:ln w="9525">
                  <a:solidFill>
                    <a:schemeClr val="tx1"/>
                  </a:solidFill>
                </a:ln>
                <a:solidFill>
                  <a:schemeClr val="accent1"/>
                </a:solidFill>
              </a:rPr>
              <a:t>Mechanisms</a:t>
            </a:r>
            <a:endParaRPr lang="en-US" b="1" dirty="0">
              <a:ln>
                <a:solidFill>
                  <a:schemeClr val="tx1"/>
                </a:solidFill>
              </a:ln>
              <a:solidFill>
                <a:schemeClr val="accent1"/>
              </a:solidFill>
            </a:endParaRPr>
          </a:p>
        </p:txBody>
      </p:sp>
      <p:sp>
        <p:nvSpPr>
          <p:cNvPr id="3" name="Content Placeholder 2"/>
          <p:cNvSpPr>
            <a:spLocks noGrp="1"/>
          </p:cNvSpPr>
          <p:nvPr>
            <p:ph idx="1"/>
          </p:nvPr>
        </p:nvSpPr>
        <p:spPr>
          <a:xfrm>
            <a:off x="457200" y="1371600"/>
            <a:ext cx="8229600" cy="5029200"/>
          </a:xfrm>
        </p:spPr>
        <p:txBody>
          <a:bodyPr>
            <a:normAutofit fontScale="85000" lnSpcReduction="20000"/>
          </a:bodyPr>
          <a:lstStyle/>
          <a:p>
            <a:r>
              <a:rPr lang="en-US" b="1" dirty="0" smtClean="0">
                <a:solidFill>
                  <a:schemeClr val="accent1"/>
                </a:solidFill>
              </a:rPr>
              <a:t>WTO </a:t>
            </a:r>
            <a:r>
              <a:rPr lang="en-US" b="1" dirty="0" smtClean="0"/>
              <a:t>cases</a:t>
            </a:r>
            <a:r>
              <a:rPr lang="en-US" b="1" dirty="0" smtClean="0">
                <a:solidFill>
                  <a:schemeClr val="accent1"/>
                </a:solidFill>
              </a:rPr>
              <a:t> </a:t>
            </a:r>
            <a:r>
              <a:rPr lang="en-US" b="1" dirty="0" smtClean="0"/>
              <a:t>(China, Indonesia, European Union…)</a:t>
            </a:r>
            <a:endParaRPr lang="en-US" b="1" dirty="0"/>
          </a:p>
          <a:p>
            <a:r>
              <a:rPr lang="en-US" b="1" dirty="0">
                <a:solidFill>
                  <a:schemeClr val="accent1"/>
                </a:solidFill>
              </a:rPr>
              <a:t>FTA </a:t>
            </a:r>
            <a:r>
              <a:rPr lang="en-US" b="1" dirty="0"/>
              <a:t>consultations and dispute </a:t>
            </a:r>
            <a:r>
              <a:rPr lang="en-US" b="1" dirty="0" smtClean="0"/>
              <a:t>settlement </a:t>
            </a:r>
            <a:endParaRPr lang="en-US" b="1" dirty="0">
              <a:solidFill>
                <a:schemeClr val="accent1"/>
              </a:solidFill>
            </a:endParaRPr>
          </a:p>
          <a:p>
            <a:pPr lvl="1"/>
            <a:r>
              <a:rPr lang="en-US" b="1" dirty="0" smtClean="0">
                <a:solidFill>
                  <a:schemeClr val="accent1"/>
                </a:solidFill>
              </a:rPr>
              <a:t>CAFTA </a:t>
            </a:r>
            <a:r>
              <a:rPr lang="en-US" b="1" dirty="0">
                <a:solidFill>
                  <a:schemeClr val="accent1"/>
                </a:solidFill>
              </a:rPr>
              <a:t>Enforcement Mechanisms</a:t>
            </a:r>
            <a:r>
              <a:rPr lang="en-US" b="1" dirty="0" smtClean="0"/>
              <a:t>: IPR, Worker Rights, Environmental </a:t>
            </a:r>
            <a:r>
              <a:rPr lang="en-US" b="1" dirty="0"/>
              <a:t>P</a:t>
            </a:r>
            <a:r>
              <a:rPr lang="en-US" b="1" dirty="0" smtClean="0"/>
              <a:t>rotection, Transparency, Investor Protections</a:t>
            </a:r>
          </a:p>
          <a:p>
            <a:pPr lvl="1"/>
            <a:r>
              <a:rPr lang="en-US" b="1" dirty="0" smtClean="0">
                <a:solidFill>
                  <a:schemeClr val="accent1"/>
                </a:solidFill>
              </a:rPr>
              <a:t>Columbian (FTA) </a:t>
            </a:r>
            <a:r>
              <a:rPr lang="en-US" b="1" dirty="0" smtClean="0"/>
              <a:t>Labor Action Plan</a:t>
            </a:r>
          </a:p>
          <a:p>
            <a:r>
              <a:rPr lang="en-US" b="1" dirty="0">
                <a:solidFill>
                  <a:schemeClr val="accent1"/>
                </a:solidFill>
              </a:rPr>
              <a:t>Special 301 </a:t>
            </a:r>
            <a:r>
              <a:rPr lang="en-US" b="1" dirty="0"/>
              <a:t>(Intellectual Property Rights (</a:t>
            </a:r>
            <a:r>
              <a:rPr lang="en-US" b="1" dirty="0">
                <a:solidFill>
                  <a:schemeClr val="accent1"/>
                </a:solidFill>
              </a:rPr>
              <a:t>IPR</a:t>
            </a:r>
            <a:r>
              <a:rPr lang="en-US" b="1" dirty="0"/>
              <a:t>) Review): Notorious Markets; Priority Watch List (</a:t>
            </a:r>
            <a:r>
              <a:rPr lang="en-US" b="1" dirty="0">
                <a:solidFill>
                  <a:schemeClr val="accent1"/>
                </a:solidFill>
              </a:rPr>
              <a:t>PWL</a:t>
            </a:r>
            <a:r>
              <a:rPr lang="en-US" b="1" dirty="0"/>
              <a:t>) </a:t>
            </a:r>
            <a:r>
              <a:rPr lang="en-US" b="1" dirty="0" smtClean="0"/>
              <a:t>10; Watch </a:t>
            </a:r>
            <a:r>
              <a:rPr lang="en-US" b="1" dirty="0"/>
              <a:t>List (</a:t>
            </a:r>
            <a:r>
              <a:rPr lang="en-US" b="1" dirty="0">
                <a:solidFill>
                  <a:schemeClr val="accent1"/>
                </a:solidFill>
              </a:rPr>
              <a:t>WL</a:t>
            </a:r>
            <a:r>
              <a:rPr lang="en-US" b="1" dirty="0"/>
              <a:t>) 27 </a:t>
            </a:r>
            <a:r>
              <a:rPr lang="en-US" b="1" dirty="0" smtClean="0"/>
              <a:t>(including Guatemala</a:t>
            </a:r>
            <a:r>
              <a:rPr lang="en-US" b="1" dirty="0"/>
              <a:t>)</a:t>
            </a:r>
          </a:p>
          <a:p>
            <a:r>
              <a:rPr lang="en-US" b="1" dirty="0" smtClean="0">
                <a:solidFill>
                  <a:schemeClr val="accent1"/>
                </a:solidFill>
              </a:rPr>
              <a:t>Other Trade Barrier Reports:</a:t>
            </a:r>
            <a:r>
              <a:rPr lang="en-US" b="1" dirty="0" smtClean="0"/>
              <a:t> 1) all Foreign Trade Barriers (</a:t>
            </a:r>
            <a:r>
              <a:rPr lang="en-US" b="1" dirty="0" smtClean="0">
                <a:solidFill>
                  <a:schemeClr val="accent1"/>
                </a:solidFill>
              </a:rPr>
              <a:t>NTE</a:t>
            </a:r>
            <a:r>
              <a:rPr lang="en-US" b="1" dirty="0" smtClean="0"/>
              <a:t>); 2) Technical Barriers to Trade (</a:t>
            </a:r>
            <a:r>
              <a:rPr lang="en-US" b="1" dirty="0" smtClean="0">
                <a:solidFill>
                  <a:schemeClr val="accent1"/>
                </a:solidFill>
              </a:rPr>
              <a:t>TBT</a:t>
            </a:r>
            <a:r>
              <a:rPr lang="en-US" b="1" dirty="0" smtClean="0"/>
              <a:t>); 3) Sanitary and Phyto-Sanitary Measures (</a:t>
            </a:r>
            <a:r>
              <a:rPr lang="en-US" b="1" dirty="0" smtClean="0">
                <a:solidFill>
                  <a:schemeClr val="accent1"/>
                </a:solidFill>
              </a:rPr>
              <a:t>SPS</a:t>
            </a:r>
            <a:r>
              <a:rPr lang="en-US" b="1" dirty="0" smtClean="0"/>
              <a:t>).</a:t>
            </a:r>
          </a:p>
          <a:p>
            <a:r>
              <a:rPr lang="en-US" b="1" dirty="0">
                <a:solidFill>
                  <a:schemeClr val="accent1"/>
                </a:solidFill>
              </a:rPr>
              <a:t>Mandatory GSP Criteria: </a:t>
            </a:r>
            <a:r>
              <a:rPr lang="en-US" b="1" dirty="0"/>
              <a:t>Worker Rights, IPR, Investor Protections </a:t>
            </a:r>
          </a:p>
          <a:p>
            <a:endParaRPr lang="en-US" b="1" dirty="0"/>
          </a:p>
          <a:p>
            <a:endParaRPr lang="en-US" b="1" dirty="0">
              <a:solidFill>
                <a:srgbClr val="FF0000"/>
              </a:solidFill>
            </a:endParaRPr>
          </a:p>
        </p:txBody>
      </p:sp>
      <p:sp>
        <p:nvSpPr>
          <p:cNvPr id="10" name="Slide Number Placeholder 9"/>
          <p:cNvSpPr>
            <a:spLocks noGrp="1"/>
          </p:cNvSpPr>
          <p:nvPr>
            <p:ph type="sldNum" sz="quarter" idx="12"/>
          </p:nvPr>
        </p:nvSpPr>
        <p:spPr/>
        <p:txBody>
          <a:bodyPr/>
          <a:lstStyle/>
          <a:p>
            <a:fld id="{5CAD4916-8174-4FB2-8C23-E39027504FBF}" type="slidenum">
              <a:rPr lang="en-US" smtClean="0"/>
              <a:pPr/>
              <a:t>15</a:t>
            </a:fld>
            <a:endParaRPr lang="en-US" dirty="0"/>
          </a:p>
        </p:txBody>
      </p:sp>
      <p:pic>
        <p:nvPicPr>
          <p:cNvPr id="9" name="Picture 7" descr="C:\Users\Lahiru\Documents\Sandler trade Logo.jpg"/>
          <p:cNvPicPr>
            <a:picLocks noChangeAspect="1" noChangeArrowheads="1"/>
          </p:cNvPicPr>
          <p:nvPr/>
        </p:nvPicPr>
        <p:blipFill>
          <a:blip r:embed="rId3" cstate="print"/>
          <a:srcRect/>
          <a:stretch>
            <a:fillRect/>
          </a:stretch>
        </p:blipFill>
        <p:spPr bwMode="auto">
          <a:xfrm>
            <a:off x="152400" y="6096000"/>
            <a:ext cx="746760" cy="622300"/>
          </a:xfrm>
          <a:prstGeom prst="rect">
            <a:avLst/>
          </a:prstGeom>
          <a:noFill/>
          <a:ln w="9525">
            <a:noFill/>
            <a:miter lim="800000"/>
            <a:headEnd/>
            <a:tailEnd/>
          </a:ln>
        </p:spPr>
      </p:pic>
      <p:sp>
        <p:nvSpPr>
          <p:cNvPr id="7" name="Rectangle 6"/>
          <p:cNvSpPr/>
          <p:nvPr/>
        </p:nvSpPr>
        <p:spPr>
          <a:xfrm>
            <a:off x="152400" y="152400"/>
            <a:ext cx="8839200" cy="6553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808759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 descr="C:\Users\Lahiru\Documents\Sandler trade Logo.jpg"/>
          <p:cNvPicPr>
            <a:picLocks noChangeAspect="1" noChangeArrowheads="1"/>
          </p:cNvPicPr>
          <p:nvPr/>
        </p:nvPicPr>
        <p:blipFill>
          <a:blip r:embed="rId3" cstate="print"/>
          <a:srcRect/>
          <a:stretch>
            <a:fillRect/>
          </a:stretch>
        </p:blipFill>
        <p:spPr bwMode="auto">
          <a:xfrm>
            <a:off x="152400" y="6096000"/>
            <a:ext cx="746760" cy="622300"/>
          </a:xfrm>
          <a:prstGeom prst="rect">
            <a:avLst/>
          </a:prstGeom>
          <a:noFill/>
          <a:ln w="9525">
            <a:noFill/>
            <a:miter lim="800000"/>
            <a:headEnd/>
            <a:tailEnd/>
          </a:ln>
        </p:spPr>
      </p:pic>
      <p:sp>
        <p:nvSpPr>
          <p:cNvPr id="2" name="Title 1"/>
          <p:cNvSpPr>
            <a:spLocks noGrp="1"/>
          </p:cNvSpPr>
          <p:nvPr>
            <p:ph type="title"/>
          </p:nvPr>
        </p:nvSpPr>
        <p:spPr>
          <a:xfrm>
            <a:off x="457200" y="274638"/>
            <a:ext cx="8229600" cy="792162"/>
          </a:xfrm>
        </p:spPr>
        <p:txBody>
          <a:bodyPr>
            <a:normAutofit/>
          </a:bodyPr>
          <a:lstStyle/>
          <a:p>
            <a:r>
              <a:rPr lang="en-US" b="1" dirty="0" smtClean="0">
                <a:ln>
                  <a:solidFill>
                    <a:schemeClr val="tx1"/>
                  </a:solidFill>
                </a:ln>
                <a:solidFill>
                  <a:schemeClr val="accent1"/>
                </a:solidFill>
              </a:rPr>
              <a:t> FTA Negotiation Process</a:t>
            </a:r>
            <a:endParaRPr lang="en-US" b="1" dirty="0">
              <a:ln>
                <a:solidFill>
                  <a:schemeClr val="tx1"/>
                </a:solidFill>
              </a:ln>
              <a:solidFill>
                <a:schemeClr val="accent1"/>
              </a:solidFill>
            </a:endParaRPr>
          </a:p>
        </p:txBody>
      </p:sp>
      <p:sp>
        <p:nvSpPr>
          <p:cNvPr id="3" name="Content Placeholder 2"/>
          <p:cNvSpPr>
            <a:spLocks noGrp="1"/>
          </p:cNvSpPr>
          <p:nvPr>
            <p:ph idx="1"/>
          </p:nvPr>
        </p:nvSpPr>
        <p:spPr>
          <a:xfrm>
            <a:off x="457200" y="1219200"/>
            <a:ext cx="8534400" cy="5334000"/>
          </a:xfrm>
        </p:spPr>
        <p:txBody>
          <a:bodyPr>
            <a:noAutofit/>
          </a:bodyPr>
          <a:lstStyle/>
          <a:p>
            <a:pPr>
              <a:lnSpc>
                <a:spcPct val="90000"/>
              </a:lnSpc>
            </a:pPr>
            <a:r>
              <a:rPr lang="en-US" sz="2600" b="1" dirty="0" smtClean="0"/>
              <a:t>Country requests FTA; need support by business &amp; labor </a:t>
            </a:r>
          </a:p>
          <a:p>
            <a:pPr>
              <a:lnSpc>
                <a:spcPct val="90000"/>
              </a:lnSpc>
            </a:pPr>
            <a:r>
              <a:rPr lang="en-US" sz="2600" b="1" dirty="0" smtClean="0"/>
              <a:t>Interagency consensus to launch negotiations (assess FTA impacts, likelihood of success, etc.)</a:t>
            </a:r>
          </a:p>
          <a:p>
            <a:pPr>
              <a:lnSpc>
                <a:spcPct val="90000"/>
              </a:lnSpc>
            </a:pPr>
            <a:r>
              <a:rPr lang="en-US" sz="2600" b="1" dirty="0" smtClean="0"/>
              <a:t>President notifies Congress of intent to negotiate: 90 days</a:t>
            </a:r>
          </a:p>
          <a:p>
            <a:pPr>
              <a:lnSpc>
                <a:spcPct val="90000"/>
              </a:lnSpc>
            </a:pPr>
            <a:r>
              <a:rPr lang="en-US" sz="2600" b="1" dirty="0" smtClean="0">
                <a:solidFill>
                  <a:prstClr val="black"/>
                </a:solidFill>
              </a:rPr>
              <a:t>During wait, USITC report; Hill &amp; ITAC consultations begin</a:t>
            </a:r>
          </a:p>
          <a:p>
            <a:pPr lvl="0">
              <a:lnSpc>
                <a:spcPct val="90000"/>
              </a:lnSpc>
            </a:pPr>
            <a:r>
              <a:rPr lang="en-US" sz="2600" b="1" dirty="0" smtClean="0">
                <a:solidFill>
                  <a:prstClr val="black"/>
                </a:solidFill>
              </a:rPr>
              <a:t>Negotiations </a:t>
            </a:r>
            <a:r>
              <a:rPr lang="en-US" sz="2600" b="1" dirty="0">
                <a:solidFill>
                  <a:prstClr val="black"/>
                </a:solidFill>
              </a:rPr>
              <a:t>occur in rounds between the </a:t>
            </a:r>
            <a:r>
              <a:rPr lang="en-US" sz="2600" b="1" dirty="0" smtClean="0">
                <a:solidFill>
                  <a:prstClr val="black"/>
                </a:solidFill>
              </a:rPr>
              <a:t>parties</a:t>
            </a:r>
          </a:p>
          <a:p>
            <a:r>
              <a:rPr lang="en-US" sz="2600" b="1" dirty="0" smtClean="0"/>
              <a:t>TPA-mandated consultations </a:t>
            </a:r>
            <a:r>
              <a:rPr lang="en-US" sz="2600" b="1" dirty="0"/>
              <a:t>with </a:t>
            </a:r>
            <a:r>
              <a:rPr lang="en-US" sz="2600" b="1" dirty="0" smtClean="0"/>
              <a:t>House and </a:t>
            </a:r>
            <a:r>
              <a:rPr lang="en-US" sz="2600" b="1" dirty="0"/>
              <a:t>Senate </a:t>
            </a:r>
            <a:r>
              <a:rPr lang="en-US" sz="2600" b="1" dirty="0" smtClean="0"/>
              <a:t>Advisory Groups from committees with jurisdiction</a:t>
            </a:r>
            <a:endParaRPr lang="en-US" sz="2600" b="1" dirty="0"/>
          </a:p>
          <a:p>
            <a:r>
              <a:rPr lang="en-US" sz="2600" b="1" dirty="0" smtClean="0"/>
              <a:t>Administration must </a:t>
            </a:r>
            <a:r>
              <a:rPr lang="en-US" sz="2600" b="1" dirty="0"/>
              <a:t>publish </a:t>
            </a:r>
            <a:r>
              <a:rPr lang="en-US" sz="2600" b="1" dirty="0" smtClean="0"/>
              <a:t>updates specific to how objectives are being met in the negotiations</a:t>
            </a:r>
            <a:r>
              <a:rPr lang="en-US" sz="2600" b="1" dirty="0"/>
              <a:t> </a:t>
            </a:r>
          </a:p>
          <a:p>
            <a:r>
              <a:rPr lang="en-US" sz="2600" b="1" dirty="0" smtClean="0"/>
              <a:t>Chief </a:t>
            </a:r>
            <a:r>
              <a:rPr lang="en-US" sz="2600" b="1" dirty="0"/>
              <a:t>Transparency Officer (Timothy </a:t>
            </a:r>
            <a:r>
              <a:rPr lang="en-US" sz="2600" b="1" dirty="0"/>
              <a:t>Reif</a:t>
            </a:r>
            <a:r>
              <a:rPr lang="en-US" sz="2600" b="1" dirty="0"/>
              <a:t>) </a:t>
            </a:r>
            <a:r>
              <a:rPr lang="en-US" sz="2600" b="1" dirty="0" smtClean="0"/>
              <a:t>to advise </a:t>
            </a:r>
            <a:r>
              <a:rPr lang="en-US" sz="2600" b="1" dirty="0"/>
              <a:t>USTR on transparency with Congress and </a:t>
            </a:r>
            <a:r>
              <a:rPr lang="en-US" sz="2600" b="1" dirty="0" smtClean="0"/>
              <a:t>public</a:t>
            </a:r>
            <a:endParaRPr lang="en-US" sz="2600" b="1" dirty="0"/>
          </a:p>
          <a:p>
            <a:pPr lvl="0">
              <a:lnSpc>
                <a:spcPct val="90000"/>
              </a:lnSpc>
            </a:pPr>
            <a:endParaRPr lang="en-US" sz="2600" b="1" dirty="0" smtClean="0">
              <a:solidFill>
                <a:prstClr val="black"/>
              </a:solidFill>
            </a:endParaRPr>
          </a:p>
          <a:p>
            <a:endParaRPr lang="en-US" sz="2300" b="1" dirty="0" smtClean="0">
              <a:solidFill>
                <a:prstClr val="black"/>
              </a:solidFill>
            </a:endParaRPr>
          </a:p>
          <a:p>
            <a:endParaRPr lang="en-US" sz="2300" b="1" dirty="0" smtClean="0">
              <a:solidFill>
                <a:prstClr val="black"/>
              </a:solidFill>
            </a:endParaRPr>
          </a:p>
        </p:txBody>
      </p:sp>
      <p:sp>
        <p:nvSpPr>
          <p:cNvPr id="9" name="Rectangle 8"/>
          <p:cNvSpPr/>
          <p:nvPr/>
        </p:nvSpPr>
        <p:spPr>
          <a:xfrm>
            <a:off x="152400" y="152400"/>
            <a:ext cx="8839200" cy="6553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10"/>
          <p:cNvSpPr>
            <a:spLocks noGrp="1"/>
          </p:cNvSpPr>
          <p:nvPr>
            <p:ph type="sldNum" sz="quarter" idx="12"/>
          </p:nvPr>
        </p:nvSpPr>
        <p:spPr/>
        <p:txBody>
          <a:bodyPr/>
          <a:lstStyle/>
          <a:p>
            <a:fld id="{5CAD4916-8174-4FB2-8C23-E39027504FBF}"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a:solidFill>
                    <a:prstClr val="black"/>
                  </a:solidFill>
                </a:ln>
                <a:solidFill>
                  <a:srgbClr val="4F81BD"/>
                </a:solidFill>
              </a:rPr>
              <a:t>FTA Approval Process</a:t>
            </a:r>
            <a:endParaRPr lang="en-US" b="1" dirty="0">
              <a:ln>
                <a:solidFill>
                  <a:schemeClr val="tx1"/>
                </a:solidFill>
              </a:ln>
              <a:solidFill>
                <a:schemeClr val="accent1"/>
              </a:solidFill>
            </a:endParaRPr>
          </a:p>
        </p:txBody>
      </p:sp>
      <p:sp>
        <p:nvSpPr>
          <p:cNvPr id="3" name="Content Placeholder 2"/>
          <p:cNvSpPr>
            <a:spLocks noGrp="1"/>
          </p:cNvSpPr>
          <p:nvPr>
            <p:ph idx="1"/>
          </p:nvPr>
        </p:nvSpPr>
        <p:spPr>
          <a:xfrm>
            <a:off x="457200" y="1371600"/>
            <a:ext cx="8229600" cy="5029200"/>
          </a:xfrm>
        </p:spPr>
        <p:txBody>
          <a:bodyPr>
            <a:noAutofit/>
          </a:bodyPr>
          <a:lstStyle/>
          <a:p>
            <a:pPr>
              <a:lnSpc>
                <a:spcPct val="80000"/>
              </a:lnSpc>
            </a:pPr>
            <a:r>
              <a:rPr lang="en-US" sz="2800" b="1" dirty="0" smtClean="0">
                <a:solidFill>
                  <a:prstClr val="black"/>
                </a:solidFill>
              </a:rPr>
              <a:t>President notifies Congress: intent to sign (90 days)</a:t>
            </a:r>
          </a:p>
          <a:p>
            <a:pPr>
              <a:lnSpc>
                <a:spcPct val="80000"/>
              </a:lnSpc>
            </a:pPr>
            <a:r>
              <a:rPr lang="en-US" sz="2800" b="1" dirty="0" smtClean="0"/>
              <a:t>Environmental reviews, a</a:t>
            </a:r>
            <a:r>
              <a:rPr lang="en-US" sz="2800" b="1" dirty="0" smtClean="0">
                <a:solidFill>
                  <a:prstClr val="black"/>
                </a:solidFill>
              </a:rPr>
              <a:t>dvisory committee reports, USITC FTA economic impact report</a:t>
            </a:r>
            <a:endParaRPr lang="en-US" sz="2800" b="1" dirty="0" smtClean="0"/>
          </a:p>
          <a:p>
            <a:pPr lvl="0">
              <a:lnSpc>
                <a:spcPct val="80000"/>
              </a:lnSpc>
            </a:pPr>
            <a:r>
              <a:rPr lang="en-US" sz="2800" b="1" dirty="0" smtClean="0">
                <a:solidFill>
                  <a:prstClr val="black"/>
                </a:solidFill>
              </a:rPr>
              <a:t>Once </a:t>
            </a:r>
            <a:r>
              <a:rPr lang="en-US" sz="2800" b="1" dirty="0">
                <a:solidFill>
                  <a:prstClr val="black"/>
                </a:solidFill>
              </a:rPr>
              <a:t>FTA negotiations </a:t>
            </a:r>
            <a:r>
              <a:rPr lang="en-US" sz="2800" b="1" dirty="0" smtClean="0">
                <a:solidFill>
                  <a:prstClr val="black"/>
                </a:solidFill>
              </a:rPr>
              <a:t>end, attorneys do legal text scrub, Presidential announcement, and signing  </a:t>
            </a:r>
            <a:endParaRPr lang="en-US" sz="2800" b="1" dirty="0">
              <a:solidFill>
                <a:prstClr val="black"/>
              </a:solidFill>
            </a:endParaRPr>
          </a:p>
          <a:p>
            <a:pPr lvl="0">
              <a:lnSpc>
                <a:spcPct val="80000"/>
              </a:lnSpc>
            </a:pPr>
            <a:r>
              <a:rPr lang="en-US" sz="2800" b="1" dirty="0">
                <a:solidFill>
                  <a:prstClr val="black"/>
                </a:solidFill>
              </a:rPr>
              <a:t>During course of FTA negotiation and especially after signing, </a:t>
            </a:r>
            <a:r>
              <a:rPr lang="en-US" sz="2800" b="1" dirty="0" smtClean="0">
                <a:solidFill>
                  <a:prstClr val="black"/>
                </a:solidFill>
              </a:rPr>
              <a:t>Embassies, private </a:t>
            </a:r>
            <a:r>
              <a:rPr lang="en-US" sz="2800" b="1" dirty="0">
                <a:solidFill>
                  <a:prstClr val="black"/>
                </a:solidFill>
              </a:rPr>
              <a:t>sector </a:t>
            </a:r>
            <a:r>
              <a:rPr lang="en-US" sz="2800" b="1" dirty="0" smtClean="0">
                <a:solidFill>
                  <a:prstClr val="black"/>
                </a:solidFill>
              </a:rPr>
              <a:t>associations, NGOs </a:t>
            </a:r>
            <a:r>
              <a:rPr lang="en-US" sz="2800" b="1" dirty="0">
                <a:solidFill>
                  <a:prstClr val="black"/>
                </a:solidFill>
              </a:rPr>
              <a:t>lobby </a:t>
            </a:r>
            <a:r>
              <a:rPr lang="en-US" sz="2800" b="1" dirty="0" smtClean="0">
                <a:solidFill>
                  <a:prstClr val="black"/>
                </a:solidFill>
              </a:rPr>
              <a:t>Congress</a:t>
            </a:r>
            <a:endParaRPr lang="en-US" sz="2800" b="1" dirty="0">
              <a:solidFill>
                <a:prstClr val="black"/>
              </a:solidFill>
            </a:endParaRPr>
          </a:p>
          <a:p>
            <a:pPr lvl="0">
              <a:lnSpc>
                <a:spcPct val="80000"/>
              </a:lnSpc>
            </a:pPr>
            <a:r>
              <a:rPr lang="en-US" sz="2800" b="1" dirty="0">
                <a:solidFill>
                  <a:prstClr val="black"/>
                </a:solidFill>
              </a:rPr>
              <a:t>Getting FTAs through Congress: “little to do with agreement substance and everything to do with U.S. politics”</a:t>
            </a:r>
          </a:p>
          <a:p>
            <a:pPr lvl="0">
              <a:lnSpc>
                <a:spcPct val="80000"/>
              </a:lnSpc>
            </a:pPr>
            <a:r>
              <a:rPr lang="en-US" sz="2800" b="1" dirty="0">
                <a:solidFill>
                  <a:prstClr val="black"/>
                </a:solidFill>
              </a:rPr>
              <a:t>Fast track or </a:t>
            </a:r>
            <a:r>
              <a:rPr lang="en-US" sz="2800" b="1" dirty="0" smtClean="0">
                <a:solidFill>
                  <a:prstClr val="black"/>
                </a:solidFill>
              </a:rPr>
              <a:t>TPA: </a:t>
            </a:r>
            <a:r>
              <a:rPr lang="en-US" sz="2800" b="1" dirty="0">
                <a:solidFill>
                  <a:prstClr val="black"/>
                </a:solidFill>
              </a:rPr>
              <a:t>up/down vote approval </a:t>
            </a:r>
            <a:r>
              <a:rPr lang="en-US" sz="2800" b="1" dirty="0" smtClean="0">
                <a:solidFill>
                  <a:prstClr val="black"/>
                </a:solidFill>
              </a:rPr>
              <a:t>authority, must occur within 90 days of submission</a:t>
            </a:r>
            <a:endParaRPr lang="en-US" sz="2800" b="1" dirty="0">
              <a:solidFill>
                <a:prstClr val="black"/>
              </a:solidFill>
            </a:endParaRPr>
          </a:p>
        </p:txBody>
      </p:sp>
      <p:sp>
        <p:nvSpPr>
          <p:cNvPr id="10" name="Slide Number Placeholder 9"/>
          <p:cNvSpPr>
            <a:spLocks noGrp="1"/>
          </p:cNvSpPr>
          <p:nvPr>
            <p:ph type="sldNum" sz="quarter" idx="12"/>
          </p:nvPr>
        </p:nvSpPr>
        <p:spPr/>
        <p:txBody>
          <a:bodyPr/>
          <a:lstStyle/>
          <a:p>
            <a:fld id="{5CAD4916-8174-4FB2-8C23-E39027504FBF}" type="slidenum">
              <a:rPr lang="en-US" smtClean="0"/>
              <a:pPr/>
              <a:t>17</a:t>
            </a:fld>
            <a:endParaRPr lang="en-US" dirty="0"/>
          </a:p>
        </p:txBody>
      </p:sp>
      <p:pic>
        <p:nvPicPr>
          <p:cNvPr id="11" name="Picture 7" descr="C:\Users\Lahiru\Documents\Sandler trade Logo.jpg"/>
          <p:cNvPicPr>
            <a:picLocks noChangeAspect="1" noChangeArrowheads="1"/>
          </p:cNvPicPr>
          <p:nvPr/>
        </p:nvPicPr>
        <p:blipFill>
          <a:blip r:embed="rId3" cstate="print"/>
          <a:srcRect/>
          <a:stretch>
            <a:fillRect/>
          </a:stretch>
        </p:blipFill>
        <p:spPr bwMode="auto">
          <a:xfrm>
            <a:off x="152400" y="6096000"/>
            <a:ext cx="746760" cy="622300"/>
          </a:xfrm>
          <a:prstGeom prst="rect">
            <a:avLst/>
          </a:prstGeom>
          <a:noFill/>
          <a:ln w="9525">
            <a:noFill/>
            <a:miter lim="800000"/>
            <a:headEnd/>
            <a:tailEnd/>
          </a:ln>
        </p:spPr>
      </p:pic>
      <p:sp>
        <p:nvSpPr>
          <p:cNvPr id="7" name="Rectangle 6"/>
          <p:cNvSpPr/>
          <p:nvPr/>
        </p:nvSpPr>
        <p:spPr>
          <a:xfrm>
            <a:off x="152400" y="152400"/>
            <a:ext cx="8839200" cy="6553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446233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25868"/>
          </a:xfrm>
        </p:spPr>
        <p:txBody>
          <a:bodyPr>
            <a:normAutofit/>
          </a:bodyPr>
          <a:lstStyle/>
          <a:p>
            <a:r>
              <a:rPr lang="en-US" sz="4000" b="1" dirty="0" smtClean="0">
                <a:ln>
                  <a:solidFill>
                    <a:prstClr val="black"/>
                  </a:solidFill>
                </a:ln>
                <a:solidFill>
                  <a:srgbClr val="4F81BD"/>
                </a:solidFill>
              </a:rPr>
              <a:t>President Obama’s Actions</a:t>
            </a:r>
            <a:r>
              <a:rPr lang="en-US" b="1" dirty="0" smtClean="0">
                <a:ln w="9525">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rPr>
              <a:t>	</a:t>
            </a:r>
            <a:endParaRPr lang="en-US" b="1" dirty="0">
              <a:ln w="9525">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endParaRPr>
          </a:p>
        </p:txBody>
      </p:sp>
      <p:sp>
        <p:nvSpPr>
          <p:cNvPr id="3" name="Content Placeholder 2"/>
          <p:cNvSpPr>
            <a:spLocks noGrp="1"/>
          </p:cNvSpPr>
          <p:nvPr>
            <p:ph idx="1"/>
          </p:nvPr>
        </p:nvSpPr>
        <p:spPr>
          <a:xfrm>
            <a:off x="457200" y="1469409"/>
            <a:ext cx="8382000" cy="4724400"/>
          </a:xfrm>
        </p:spPr>
        <p:txBody>
          <a:bodyPr lIns="91440" tIns="45720">
            <a:noAutofit/>
          </a:bodyPr>
          <a:lstStyle/>
          <a:p>
            <a:pPr>
              <a:lnSpc>
                <a:spcPct val="80000"/>
              </a:lnSpc>
              <a:buNone/>
            </a:pPr>
            <a:r>
              <a:rPr lang="en-US" sz="2600" b="1" dirty="0" smtClean="0">
                <a:cs typeface="Arial" pitchFamily="34" charset="0"/>
              </a:rPr>
              <a:t>Since being in office, President Obama has:</a:t>
            </a:r>
          </a:p>
          <a:p>
            <a:pPr>
              <a:lnSpc>
                <a:spcPct val="80000"/>
              </a:lnSpc>
            </a:pPr>
            <a:r>
              <a:rPr lang="en-US" sz="2600" b="1" dirty="0" smtClean="0">
                <a:cs typeface="Arial" pitchFamily="34" charset="0"/>
              </a:rPr>
              <a:t>Pushed through approval of three FTAs (Panama, Colombia, Korea)</a:t>
            </a:r>
            <a:endParaRPr lang="en-US" sz="2600" b="1" dirty="0">
              <a:cs typeface="Arial" pitchFamily="34" charset="0"/>
            </a:endParaRPr>
          </a:p>
          <a:p>
            <a:pPr>
              <a:lnSpc>
                <a:spcPct val="80000"/>
              </a:lnSpc>
            </a:pPr>
            <a:r>
              <a:rPr lang="en-US" sz="2600" b="1" dirty="0" smtClean="0">
                <a:cs typeface="Arial" pitchFamily="34" charset="0"/>
              </a:rPr>
              <a:t>Re-launched Trans Pacific Partnership (TPP) and added partners – Malaysia, Mexico, Canada, Japan – conclude? </a:t>
            </a:r>
          </a:p>
          <a:p>
            <a:pPr>
              <a:lnSpc>
                <a:spcPct val="80000"/>
              </a:lnSpc>
            </a:pPr>
            <a:r>
              <a:rPr lang="en-US" sz="2600" b="1" dirty="0" smtClean="0">
                <a:cs typeface="Arial" pitchFamily="34" charset="0"/>
              </a:rPr>
              <a:t>Launched the Trans Atlantic Trade and Investment Partnership Agreement (TTIP) between the U.S. and EU</a:t>
            </a:r>
          </a:p>
          <a:p>
            <a:pPr>
              <a:lnSpc>
                <a:spcPct val="80000"/>
              </a:lnSpc>
            </a:pPr>
            <a:r>
              <a:rPr lang="en-US" sz="2600" b="1" dirty="0" smtClean="0">
                <a:cs typeface="Arial" pitchFamily="34" charset="0"/>
              </a:rPr>
              <a:t>Launched Trade in Services Agreement (TISA) talks </a:t>
            </a:r>
          </a:p>
          <a:p>
            <a:pPr>
              <a:lnSpc>
                <a:spcPct val="80000"/>
              </a:lnSpc>
            </a:pPr>
            <a:r>
              <a:rPr lang="en-US" sz="2600" b="1" dirty="0" smtClean="0">
                <a:cs typeface="Arial" pitchFamily="34" charset="0"/>
              </a:rPr>
              <a:t>GSP, AGOA, Haiti preferences renewed (some for 10 </a:t>
            </a:r>
            <a:r>
              <a:rPr lang="en-US" sz="2600" b="1" dirty="0" smtClean="0">
                <a:cs typeface="Arial" pitchFamily="34" charset="0"/>
              </a:rPr>
              <a:t>yrs</a:t>
            </a:r>
            <a:r>
              <a:rPr lang="en-US" sz="2600" b="1" dirty="0" smtClean="0">
                <a:cs typeface="Arial" pitchFamily="34" charset="0"/>
              </a:rPr>
              <a:t>)</a:t>
            </a:r>
          </a:p>
          <a:p>
            <a:pPr>
              <a:lnSpc>
                <a:spcPct val="80000"/>
              </a:lnSpc>
            </a:pPr>
            <a:r>
              <a:rPr lang="en-US" sz="2600" b="1" dirty="0" smtClean="0">
                <a:cs typeface="Arial" pitchFamily="34" charset="0"/>
              </a:rPr>
              <a:t>Trade Promotion Authority passed</a:t>
            </a:r>
          </a:p>
          <a:p>
            <a:pPr>
              <a:lnSpc>
                <a:spcPct val="80000"/>
              </a:lnSpc>
            </a:pPr>
            <a:r>
              <a:rPr lang="en-US" sz="2600" b="1" dirty="0" smtClean="0">
                <a:cs typeface="Arial" pitchFamily="34" charset="0"/>
              </a:rPr>
              <a:t>Emphasis on enforcement </a:t>
            </a:r>
            <a:r>
              <a:rPr lang="en-US" sz="2600" b="1" dirty="0" smtClean="0">
                <a:cs typeface="Arial" pitchFamily="34" charset="0"/>
              </a:rPr>
              <a:t>and access for U.S. business</a:t>
            </a:r>
          </a:p>
          <a:p>
            <a:pPr>
              <a:lnSpc>
                <a:spcPct val="80000"/>
              </a:lnSpc>
            </a:pPr>
            <a:r>
              <a:rPr lang="en-US" sz="2600" b="1" dirty="0" smtClean="0">
                <a:cs typeface="Arial" pitchFamily="34" charset="0"/>
              </a:rPr>
              <a:t>WTO Tr</a:t>
            </a:r>
            <a:r>
              <a:rPr lang="en-US" sz="2600" b="1" dirty="0" smtClean="0">
                <a:cs typeface="Arial" pitchFamily="34" charset="0"/>
              </a:rPr>
              <a:t>ade </a:t>
            </a:r>
            <a:r>
              <a:rPr lang="en-US" sz="2600" b="1" dirty="0">
                <a:cs typeface="Arial" pitchFamily="34" charset="0"/>
              </a:rPr>
              <a:t>F</a:t>
            </a:r>
            <a:r>
              <a:rPr lang="en-US" sz="2600" b="1" dirty="0" smtClean="0">
                <a:cs typeface="Arial" pitchFamily="34" charset="0"/>
              </a:rPr>
              <a:t>acilitation </a:t>
            </a:r>
            <a:r>
              <a:rPr lang="en-US" sz="2600" b="1" dirty="0">
                <a:cs typeface="Arial" pitchFamily="34" charset="0"/>
              </a:rPr>
              <a:t>A</a:t>
            </a:r>
            <a:r>
              <a:rPr lang="en-US" sz="2600" b="1" dirty="0" smtClean="0">
                <a:cs typeface="Arial" pitchFamily="34" charset="0"/>
              </a:rPr>
              <a:t>greement</a:t>
            </a:r>
          </a:p>
          <a:p>
            <a:pPr>
              <a:lnSpc>
                <a:spcPct val="80000"/>
              </a:lnSpc>
            </a:pPr>
            <a:r>
              <a:rPr lang="en-US" sz="2600" b="1" dirty="0" smtClean="0">
                <a:cs typeface="Arial" pitchFamily="34" charset="0"/>
              </a:rPr>
              <a:t>WTO Environmental Goods Agreement</a:t>
            </a:r>
          </a:p>
        </p:txBody>
      </p:sp>
      <p:sp>
        <p:nvSpPr>
          <p:cNvPr id="10" name="Slide Number Placeholder 9"/>
          <p:cNvSpPr>
            <a:spLocks noGrp="1"/>
          </p:cNvSpPr>
          <p:nvPr>
            <p:ph type="sldNum" sz="quarter" idx="12"/>
          </p:nvPr>
        </p:nvSpPr>
        <p:spPr/>
        <p:txBody>
          <a:bodyPr/>
          <a:lstStyle/>
          <a:p>
            <a:fld id="{5CAD4916-8174-4FB2-8C23-E39027504FBF}" type="slidenum">
              <a:rPr lang="en-US" smtClean="0"/>
              <a:pPr/>
              <a:t>18</a:t>
            </a:fld>
            <a:endParaRPr lang="en-US" dirty="0"/>
          </a:p>
        </p:txBody>
      </p:sp>
      <p:pic>
        <p:nvPicPr>
          <p:cNvPr id="11" name="Picture 7" descr="C:\Users\Lahiru\Documents\Sandler trade Logo.jpg"/>
          <p:cNvPicPr>
            <a:picLocks noChangeAspect="1" noChangeArrowheads="1"/>
          </p:cNvPicPr>
          <p:nvPr/>
        </p:nvPicPr>
        <p:blipFill>
          <a:blip r:embed="rId3" cstate="print"/>
          <a:srcRect/>
          <a:stretch>
            <a:fillRect/>
          </a:stretch>
        </p:blipFill>
        <p:spPr bwMode="auto">
          <a:xfrm>
            <a:off x="152400" y="6096000"/>
            <a:ext cx="746760" cy="622300"/>
          </a:xfrm>
          <a:prstGeom prst="rect">
            <a:avLst/>
          </a:prstGeom>
          <a:noFill/>
          <a:ln w="9525">
            <a:noFill/>
            <a:miter lim="800000"/>
            <a:headEnd/>
            <a:tailEnd/>
          </a:ln>
        </p:spPr>
      </p:pic>
      <p:sp>
        <p:nvSpPr>
          <p:cNvPr id="8" name="Rectangle 7"/>
          <p:cNvSpPr/>
          <p:nvPr/>
        </p:nvSpPr>
        <p:spPr>
          <a:xfrm>
            <a:off x="152400" y="152400"/>
            <a:ext cx="8839200" cy="6553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67592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n>
                  <a:solidFill>
                    <a:prstClr val="black"/>
                  </a:solidFill>
                </a:ln>
                <a:solidFill>
                  <a:srgbClr val="4F81BD"/>
                </a:solidFill>
              </a:rPr>
              <a:t>President’s Trade Agenda Stretches </a:t>
            </a:r>
            <a:r>
              <a:rPr lang="en-US" b="1" dirty="0" smtClean="0">
                <a:ln>
                  <a:solidFill>
                    <a:prstClr val="black"/>
                  </a:solidFill>
                </a:ln>
                <a:solidFill>
                  <a:srgbClr val="4F81BD"/>
                </a:solidFill>
              </a:rPr>
              <a:t>Available USTR </a:t>
            </a:r>
            <a:r>
              <a:rPr lang="en-US" b="1" dirty="0" smtClean="0">
                <a:ln>
                  <a:solidFill>
                    <a:prstClr val="black"/>
                  </a:solidFill>
                </a:ln>
                <a:solidFill>
                  <a:srgbClr val="4F81BD"/>
                </a:solidFill>
              </a:rPr>
              <a:t>Resources</a:t>
            </a:r>
            <a:endParaRPr lang="en-US" b="1" dirty="0">
              <a:ln>
                <a:solidFill>
                  <a:schemeClr val="tx1"/>
                </a:solidFill>
              </a:ln>
              <a:solidFill>
                <a:schemeClr val="accent1"/>
              </a:solidFill>
            </a:endParaRPr>
          </a:p>
        </p:txBody>
      </p:sp>
      <p:sp>
        <p:nvSpPr>
          <p:cNvPr id="3" name="Content Placeholder 2"/>
          <p:cNvSpPr>
            <a:spLocks noGrp="1"/>
          </p:cNvSpPr>
          <p:nvPr>
            <p:ph idx="1"/>
          </p:nvPr>
        </p:nvSpPr>
        <p:spPr>
          <a:xfrm>
            <a:off x="304800" y="1736583"/>
            <a:ext cx="8471052" cy="4648200"/>
          </a:xfrm>
          <a:ln>
            <a:noFill/>
          </a:ln>
        </p:spPr>
        <p:txBody>
          <a:bodyPr>
            <a:normAutofit fontScale="70000" lnSpcReduction="20000"/>
          </a:bodyPr>
          <a:lstStyle/>
          <a:p>
            <a:r>
              <a:rPr lang="en-US" sz="3900" b="1" dirty="0" smtClean="0"/>
              <a:t>Trans Pacific Partnership Agreement (</a:t>
            </a:r>
            <a:r>
              <a:rPr lang="en-US" sz="3900" b="1" dirty="0">
                <a:ln>
                  <a:solidFill>
                    <a:prstClr val="black"/>
                  </a:solidFill>
                </a:ln>
                <a:solidFill>
                  <a:srgbClr val="4F81BD"/>
                </a:solidFill>
              </a:rPr>
              <a:t>TPP</a:t>
            </a:r>
            <a:r>
              <a:rPr lang="en-US" sz="3900" b="1" dirty="0">
                <a:solidFill>
                  <a:prstClr val="black"/>
                </a:solidFill>
              </a:rPr>
              <a:t>)</a:t>
            </a:r>
            <a:endParaRPr lang="en-US" sz="3900" b="1" dirty="0" smtClean="0"/>
          </a:p>
          <a:p>
            <a:r>
              <a:rPr lang="en-US" sz="3900" b="1" dirty="0" smtClean="0"/>
              <a:t>Transatlantic Trade and Investment Partnership</a:t>
            </a:r>
            <a:r>
              <a:rPr lang="en-US" sz="3900" b="1" dirty="0">
                <a:solidFill>
                  <a:prstClr val="black"/>
                </a:solidFill>
              </a:rPr>
              <a:t> (</a:t>
            </a:r>
            <a:r>
              <a:rPr lang="en-US" sz="3900" b="1" dirty="0" smtClean="0">
                <a:ln>
                  <a:solidFill>
                    <a:prstClr val="black"/>
                  </a:solidFill>
                </a:ln>
                <a:solidFill>
                  <a:srgbClr val="4F81BD"/>
                </a:solidFill>
              </a:rPr>
              <a:t>TTIP</a:t>
            </a:r>
            <a:r>
              <a:rPr lang="en-US" sz="3900" b="1" dirty="0">
                <a:solidFill>
                  <a:prstClr val="black"/>
                </a:solidFill>
              </a:rPr>
              <a:t>)</a:t>
            </a:r>
            <a:endParaRPr lang="en-US" sz="3900" b="1" dirty="0" smtClean="0"/>
          </a:p>
          <a:p>
            <a:pPr lvl="0"/>
            <a:r>
              <a:rPr lang="en-US" sz="3900" b="1" dirty="0" smtClean="0"/>
              <a:t>Trade in Services Agreement </a:t>
            </a:r>
            <a:r>
              <a:rPr lang="en-US" sz="3900" b="1" dirty="0">
                <a:solidFill>
                  <a:prstClr val="black"/>
                </a:solidFill>
              </a:rPr>
              <a:t>(</a:t>
            </a:r>
            <a:r>
              <a:rPr lang="en-US" sz="3900" b="1" dirty="0" smtClean="0">
                <a:ln>
                  <a:solidFill>
                    <a:prstClr val="black"/>
                  </a:solidFill>
                </a:ln>
                <a:solidFill>
                  <a:srgbClr val="4F81BD"/>
                </a:solidFill>
              </a:rPr>
              <a:t>TISA</a:t>
            </a:r>
            <a:r>
              <a:rPr lang="en-US" sz="3900" b="1" dirty="0">
                <a:solidFill>
                  <a:prstClr val="black"/>
                </a:solidFill>
              </a:rPr>
              <a:t>)</a:t>
            </a:r>
          </a:p>
          <a:p>
            <a:pPr lvl="0"/>
            <a:r>
              <a:rPr lang="en-US" sz="3900" b="1" dirty="0" smtClean="0">
                <a:solidFill>
                  <a:prstClr val="black"/>
                </a:solidFill>
              </a:rPr>
              <a:t>Implementing Bali Trade Facilitation Agreement </a:t>
            </a:r>
            <a:r>
              <a:rPr lang="en-US" sz="3900" b="1" dirty="0">
                <a:solidFill>
                  <a:prstClr val="black"/>
                </a:solidFill>
              </a:rPr>
              <a:t>(</a:t>
            </a:r>
            <a:r>
              <a:rPr lang="en-US" sz="3900" b="1" dirty="0" smtClean="0">
                <a:ln>
                  <a:solidFill>
                    <a:prstClr val="black"/>
                  </a:solidFill>
                </a:ln>
                <a:solidFill>
                  <a:srgbClr val="4F81BD"/>
                </a:solidFill>
              </a:rPr>
              <a:t>TF</a:t>
            </a:r>
            <a:r>
              <a:rPr lang="en-US" sz="3900" b="1" dirty="0">
                <a:solidFill>
                  <a:prstClr val="black"/>
                </a:solidFill>
              </a:rPr>
              <a:t>)</a:t>
            </a:r>
          </a:p>
          <a:p>
            <a:pPr lvl="0"/>
            <a:r>
              <a:rPr lang="en-US" sz="3900" b="1" dirty="0" smtClean="0">
                <a:solidFill>
                  <a:prstClr val="black"/>
                </a:solidFill>
              </a:rPr>
              <a:t>Implementing Information </a:t>
            </a:r>
            <a:r>
              <a:rPr lang="en-US" sz="3900" b="1" dirty="0">
                <a:solidFill>
                  <a:prstClr val="black"/>
                </a:solidFill>
              </a:rPr>
              <a:t>Technology Agreement (</a:t>
            </a:r>
            <a:r>
              <a:rPr lang="en-US" sz="3900" b="1" dirty="0" smtClean="0">
                <a:ln>
                  <a:solidFill>
                    <a:prstClr val="black"/>
                  </a:solidFill>
                </a:ln>
                <a:solidFill>
                  <a:srgbClr val="4F81BD"/>
                </a:solidFill>
              </a:rPr>
              <a:t>ITA</a:t>
            </a:r>
            <a:r>
              <a:rPr lang="en-US" sz="3900" b="1" dirty="0" smtClean="0">
                <a:solidFill>
                  <a:prstClr val="black"/>
                </a:solidFill>
              </a:rPr>
              <a:t>)</a:t>
            </a:r>
          </a:p>
          <a:p>
            <a:pPr lvl="0"/>
            <a:r>
              <a:rPr lang="en-US" sz="3900" b="1" dirty="0" smtClean="0">
                <a:solidFill>
                  <a:prstClr val="black"/>
                </a:solidFill>
              </a:rPr>
              <a:t>Launching Environmental Goods Agreement (</a:t>
            </a:r>
            <a:r>
              <a:rPr lang="en-US" sz="3900" b="1" dirty="0" smtClean="0">
                <a:ln>
                  <a:solidFill>
                    <a:prstClr val="black"/>
                  </a:solidFill>
                </a:ln>
                <a:solidFill>
                  <a:schemeClr val="accent1"/>
                </a:solidFill>
              </a:rPr>
              <a:t>EGA</a:t>
            </a:r>
            <a:r>
              <a:rPr lang="en-US" sz="3900" b="1" dirty="0" smtClean="0">
                <a:solidFill>
                  <a:prstClr val="black"/>
                </a:solidFill>
              </a:rPr>
              <a:t>)</a:t>
            </a:r>
          </a:p>
          <a:p>
            <a:pPr lvl="0"/>
            <a:r>
              <a:rPr lang="en-US" sz="3900" b="1" dirty="0" smtClean="0">
                <a:solidFill>
                  <a:prstClr val="black"/>
                </a:solidFill>
              </a:rPr>
              <a:t>Participating in Strategic and Economic Dialogue (</a:t>
            </a:r>
            <a:r>
              <a:rPr lang="en-US" sz="3900" b="1" dirty="0" smtClean="0">
                <a:ln>
                  <a:solidFill>
                    <a:prstClr val="black"/>
                  </a:solidFill>
                </a:ln>
                <a:solidFill>
                  <a:srgbClr val="4F81BD"/>
                </a:solidFill>
              </a:rPr>
              <a:t>S&amp;ED</a:t>
            </a:r>
            <a:r>
              <a:rPr lang="en-US" sz="3900" b="1" dirty="0" smtClean="0">
                <a:solidFill>
                  <a:prstClr val="black"/>
                </a:solidFill>
              </a:rPr>
              <a:t>) and Joint Commission on Commerce and Trade</a:t>
            </a:r>
            <a:r>
              <a:rPr lang="en-US" sz="3900" b="1" dirty="0" smtClean="0">
                <a:solidFill>
                  <a:srgbClr val="0070C0"/>
                </a:solidFill>
              </a:rPr>
              <a:t> </a:t>
            </a:r>
            <a:r>
              <a:rPr lang="en-US" sz="3900" b="1" dirty="0" smtClean="0">
                <a:ln>
                  <a:solidFill>
                    <a:schemeClr val="tx1"/>
                  </a:solidFill>
                </a:ln>
                <a:solidFill>
                  <a:srgbClr val="0070C0"/>
                </a:solidFill>
              </a:rPr>
              <a:t>(JCCT)</a:t>
            </a:r>
            <a:r>
              <a:rPr lang="en-US" sz="3900" b="1" dirty="0" smtClean="0">
                <a:solidFill>
                  <a:srgbClr val="0070C0"/>
                </a:solidFill>
              </a:rPr>
              <a:t> </a:t>
            </a:r>
            <a:r>
              <a:rPr lang="en-US" sz="3900" b="1" dirty="0" smtClean="0">
                <a:solidFill>
                  <a:prstClr val="black"/>
                </a:solidFill>
              </a:rPr>
              <a:t>with China</a:t>
            </a:r>
          </a:p>
          <a:p>
            <a:pPr lvl="0"/>
            <a:r>
              <a:rPr lang="en-US" sz="3900" b="1" dirty="0" smtClean="0"/>
              <a:t>Inform U.S. public that </a:t>
            </a:r>
            <a:r>
              <a:rPr lang="en-US" sz="3900" b="1" dirty="0" smtClean="0">
                <a:ln>
                  <a:solidFill>
                    <a:schemeClr val="tx1"/>
                  </a:solidFill>
                </a:ln>
                <a:solidFill>
                  <a:schemeClr val="accent1"/>
                </a:solidFill>
              </a:rPr>
              <a:t>FTAs</a:t>
            </a:r>
            <a:r>
              <a:rPr lang="en-US" sz="3900" b="1" dirty="0" smtClean="0"/>
              <a:t> strengthen U.S. businesses &amp; jobs through expanding exports (for </a:t>
            </a:r>
            <a:r>
              <a:rPr lang="en-US" sz="3900" b="1" dirty="0" smtClean="0">
                <a:ln>
                  <a:solidFill>
                    <a:schemeClr val="tx1"/>
                  </a:solidFill>
                </a:ln>
                <a:solidFill>
                  <a:srgbClr val="0070C0"/>
                </a:solidFill>
              </a:rPr>
              <a:t>TPP</a:t>
            </a:r>
            <a:r>
              <a:rPr lang="en-US" sz="3900" b="1" dirty="0" smtClean="0"/>
              <a:t> passage)</a:t>
            </a:r>
            <a:endParaRPr lang="en-US" sz="3900" b="1" dirty="0"/>
          </a:p>
          <a:p>
            <a:pPr marL="0" lvl="0" indent="0">
              <a:buNone/>
            </a:pPr>
            <a:endParaRPr lang="en-US" dirty="0"/>
          </a:p>
        </p:txBody>
      </p:sp>
      <p:sp>
        <p:nvSpPr>
          <p:cNvPr id="10" name="Slide Number Placeholder 9"/>
          <p:cNvSpPr>
            <a:spLocks noGrp="1"/>
          </p:cNvSpPr>
          <p:nvPr>
            <p:ph type="sldNum" sz="quarter" idx="12"/>
          </p:nvPr>
        </p:nvSpPr>
        <p:spPr/>
        <p:txBody>
          <a:bodyPr/>
          <a:lstStyle/>
          <a:p>
            <a:fld id="{5CAD4916-8174-4FB2-8C23-E39027504FBF}" type="slidenum">
              <a:rPr lang="en-US" smtClean="0"/>
              <a:pPr/>
              <a:t>19</a:t>
            </a:fld>
            <a:endParaRPr lang="en-US" dirty="0"/>
          </a:p>
        </p:txBody>
      </p:sp>
      <p:pic>
        <p:nvPicPr>
          <p:cNvPr id="9" name="Picture 7" descr="C:\Users\Lahiru\Documents\Sandler trade Logo.jpg"/>
          <p:cNvPicPr>
            <a:picLocks noChangeAspect="1" noChangeArrowheads="1"/>
          </p:cNvPicPr>
          <p:nvPr/>
        </p:nvPicPr>
        <p:blipFill>
          <a:blip r:embed="rId3" cstate="print"/>
          <a:srcRect/>
          <a:stretch>
            <a:fillRect/>
          </a:stretch>
        </p:blipFill>
        <p:spPr bwMode="auto">
          <a:xfrm>
            <a:off x="152400" y="6096000"/>
            <a:ext cx="746760" cy="622300"/>
          </a:xfrm>
          <a:prstGeom prst="rect">
            <a:avLst/>
          </a:prstGeom>
          <a:noFill/>
          <a:ln w="9525">
            <a:noFill/>
            <a:miter lim="800000"/>
            <a:headEnd/>
            <a:tailEnd/>
          </a:ln>
        </p:spPr>
      </p:pic>
      <p:sp>
        <p:nvSpPr>
          <p:cNvPr id="7" name="Rectangle 6"/>
          <p:cNvSpPr/>
          <p:nvPr/>
        </p:nvSpPr>
        <p:spPr>
          <a:xfrm>
            <a:off x="152400" y="152400"/>
            <a:ext cx="8839200" cy="6553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58866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391400" cy="762000"/>
          </a:xfrm>
          <a:noFill/>
          <a:ln>
            <a:noFill/>
          </a:ln>
        </p:spPr>
        <p:style>
          <a:lnRef idx="1">
            <a:schemeClr val="accent1"/>
          </a:lnRef>
          <a:fillRef idx="1001">
            <a:schemeClr val="lt1"/>
          </a:fillRef>
          <a:effectRef idx="1">
            <a:schemeClr val="accent1"/>
          </a:effectRef>
          <a:fontRef idx="minor">
            <a:schemeClr val="dk1"/>
          </a:fontRef>
        </p:style>
        <p:txBody>
          <a:bodyPr>
            <a:normAutofit/>
          </a:bodyPr>
          <a:lstStyle/>
          <a:p>
            <a:r>
              <a:rPr lang="en-US" b="1" dirty="0" smtClean="0">
                <a:ln w="9525">
                  <a:solidFill>
                    <a:schemeClr val="tx1"/>
                  </a:solidFill>
                </a:ln>
                <a:solidFill>
                  <a:schemeClr val="accent1"/>
                </a:solidFill>
                <a:latin typeface="+mj-lt"/>
              </a:rPr>
              <a:t>Sandler Trade, LLC.</a:t>
            </a:r>
            <a:endParaRPr lang="en-US" b="1" dirty="0">
              <a:ln w="9525">
                <a:solidFill>
                  <a:schemeClr val="tx1"/>
                </a:solidFill>
              </a:ln>
              <a:solidFill>
                <a:schemeClr val="accent1"/>
              </a:solidFill>
              <a:latin typeface="+mj-lt"/>
            </a:endParaRPr>
          </a:p>
        </p:txBody>
      </p:sp>
      <p:sp>
        <p:nvSpPr>
          <p:cNvPr id="3" name="Content Placeholder 2"/>
          <p:cNvSpPr>
            <a:spLocks noGrp="1"/>
          </p:cNvSpPr>
          <p:nvPr>
            <p:ph idx="1"/>
          </p:nvPr>
        </p:nvSpPr>
        <p:spPr>
          <a:xfrm>
            <a:off x="457200" y="1371600"/>
            <a:ext cx="8229600" cy="5346700"/>
          </a:xfrm>
        </p:spPr>
        <p:txBody>
          <a:bodyPr>
            <a:noAutofit/>
          </a:bodyPr>
          <a:lstStyle/>
          <a:p>
            <a:pPr>
              <a:spcBef>
                <a:spcPts val="0"/>
              </a:spcBef>
            </a:pPr>
            <a:r>
              <a:rPr lang="en-US" sz="2500" b="1" u="sng" dirty="0" smtClean="0"/>
              <a:t>Goal</a:t>
            </a:r>
            <a:r>
              <a:rPr lang="en-US" sz="2500" b="1" dirty="0" smtClean="0"/>
              <a:t>: make </a:t>
            </a:r>
            <a:r>
              <a:rPr lang="en-US" sz="2500" b="1" dirty="0" smtClean="0"/>
              <a:t>international trade</a:t>
            </a:r>
            <a:r>
              <a:rPr lang="en-US" sz="2500" b="1" dirty="0"/>
              <a:t> </a:t>
            </a:r>
            <a:r>
              <a:rPr lang="en-US" sz="2500" b="1" i="1" u="sng" dirty="0" smtClean="0"/>
              <a:t>really</a:t>
            </a:r>
            <a:r>
              <a:rPr lang="en-US" sz="2500" b="1" i="1" dirty="0" smtClean="0"/>
              <a:t> </a:t>
            </a:r>
            <a:r>
              <a:rPr lang="en-US" sz="2500" b="1" dirty="0" smtClean="0"/>
              <a:t>happen from emerging markets</a:t>
            </a:r>
          </a:p>
          <a:p>
            <a:pPr>
              <a:spcBef>
                <a:spcPts val="0"/>
              </a:spcBef>
            </a:pPr>
            <a:r>
              <a:rPr lang="en-US" sz="2500" b="1" u="sng" dirty="0" smtClean="0"/>
              <a:t>How</a:t>
            </a:r>
            <a:r>
              <a:rPr lang="en-US" sz="2500" b="1" dirty="0" smtClean="0"/>
              <a:t>: strategic </a:t>
            </a:r>
            <a:r>
              <a:rPr lang="en-US" sz="2500" b="1" dirty="0" smtClean="0"/>
              <a:t>advisory services to expand exports into U.S. market to clients in 43 countries</a:t>
            </a:r>
          </a:p>
          <a:p>
            <a:pPr>
              <a:spcBef>
                <a:spcPts val="0"/>
              </a:spcBef>
            </a:pPr>
            <a:r>
              <a:rPr lang="en-US" sz="2500" b="1" u="sng" dirty="0" smtClean="0"/>
              <a:t>EOP/USTR</a:t>
            </a:r>
            <a:r>
              <a:rPr lang="en-US" sz="2500" b="1" dirty="0" smtClean="0"/>
              <a:t> experience under Pres. Bush and Pres. Obama </a:t>
            </a:r>
          </a:p>
          <a:p>
            <a:pPr>
              <a:spcBef>
                <a:spcPts val="0"/>
              </a:spcBef>
            </a:pPr>
            <a:r>
              <a:rPr lang="en-US" sz="2500" b="1" u="sng" dirty="0" smtClean="0"/>
              <a:t>Specifics</a:t>
            </a:r>
            <a:r>
              <a:rPr lang="en-US" sz="2500" b="1" dirty="0" smtClean="0"/>
              <a:t>: how of FTAs &amp; </a:t>
            </a:r>
            <a:r>
              <a:rPr lang="en-US" sz="2500" b="1" dirty="0"/>
              <a:t>preference </a:t>
            </a:r>
            <a:r>
              <a:rPr lang="en-US" sz="2500" b="1" dirty="0" smtClean="0"/>
              <a:t>programs (GSP, AGOA); import regulations (CBP, FDA, FSMA); advocacy (IPR, labor, Hill); analyzing a country’s exports </a:t>
            </a:r>
            <a:r>
              <a:rPr lang="en-US" sz="2500" b="1" dirty="0" smtClean="0"/>
              <a:t>to expand their U.S. market success; </a:t>
            </a:r>
            <a:r>
              <a:rPr lang="en-US" sz="2500" b="1" dirty="0"/>
              <a:t>buyer linkage; artisan</a:t>
            </a:r>
            <a:r>
              <a:rPr lang="en-US" sz="2500" b="1" dirty="0" smtClean="0"/>
              <a:t>, exporter, and Ministry training</a:t>
            </a:r>
          </a:p>
          <a:p>
            <a:pPr>
              <a:spcBef>
                <a:spcPts val="0"/>
              </a:spcBef>
            </a:pPr>
            <a:r>
              <a:rPr lang="en-US" sz="2500" b="1" u="sng" dirty="0" smtClean="0"/>
              <a:t>Who</a:t>
            </a:r>
            <a:r>
              <a:rPr lang="en-US" sz="2500" b="1" dirty="0" smtClean="0"/>
              <a:t>: multinational </a:t>
            </a:r>
            <a:r>
              <a:rPr lang="en-US" sz="2500" b="1" dirty="0" smtClean="0"/>
              <a:t>and multilingual  team with proven trade policy, data </a:t>
            </a:r>
            <a:r>
              <a:rPr lang="en-US" sz="2500" b="1" dirty="0" smtClean="0"/>
              <a:t>analytics, regulatory</a:t>
            </a:r>
            <a:r>
              <a:rPr lang="en-US" sz="2500" b="1" dirty="0" smtClean="0"/>
              <a:t>, advocacy, &amp; research skills </a:t>
            </a:r>
          </a:p>
        </p:txBody>
      </p:sp>
      <p:sp>
        <p:nvSpPr>
          <p:cNvPr id="9" name="Slide Number Placeholder 8"/>
          <p:cNvSpPr>
            <a:spLocks noGrp="1"/>
          </p:cNvSpPr>
          <p:nvPr>
            <p:ph type="sldNum" sz="quarter" idx="12"/>
          </p:nvPr>
        </p:nvSpPr>
        <p:spPr/>
        <p:txBody>
          <a:bodyPr/>
          <a:lstStyle/>
          <a:p>
            <a:fld id="{5CAD4916-8174-4FB2-8C23-E39027504FBF}" type="slidenum">
              <a:rPr lang="en-US" smtClean="0"/>
              <a:pPr/>
              <a:t>2</a:t>
            </a:fld>
            <a:endParaRPr lang="en-US" dirty="0"/>
          </a:p>
        </p:txBody>
      </p:sp>
      <p:pic>
        <p:nvPicPr>
          <p:cNvPr id="4" name="Picture 7" descr="C:\Users\Lahiru\Documents\Sandler trade Logo.jpg"/>
          <p:cNvPicPr>
            <a:picLocks noChangeAspect="1" noChangeArrowheads="1"/>
          </p:cNvPicPr>
          <p:nvPr/>
        </p:nvPicPr>
        <p:blipFill>
          <a:blip r:embed="rId3" cstate="print"/>
          <a:srcRect/>
          <a:stretch>
            <a:fillRect/>
          </a:stretch>
        </p:blipFill>
        <p:spPr bwMode="auto">
          <a:xfrm>
            <a:off x="152400" y="6096000"/>
            <a:ext cx="746760" cy="622300"/>
          </a:xfrm>
          <a:prstGeom prst="rect">
            <a:avLst/>
          </a:prstGeom>
          <a:noFill/>
          <a:ln w="9525">
            <a:noFill/>
            <a:miter lim="800000"/>
            <a:headEnd/>
            <a:tailEnd/>
          </a:ln>
        </p:spPr>
      </p:pic>
      <p:sp>
        <p:nvSpPr>
          <p:cNvPr id="7" name="Rectangle 6"/>
          <p:cNvSpPr/>
          <p:nvPr/>
        </p:nvSpPr>
        <p:spPr>
          <a:xfrm>
            <a:off x="152400" y="152400"/>
            <a:ext cx="8839200" cy="6553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a:solidFill>
                    <a:schemeClr val="tx1"/>
                  </a:solidFill>
                </a:ln>
                <a:solidFill>
                  <a:schemeClr val="accent1"/>
                </a:solidFill>
              </a:rPr>
              <a:t>Trade Capacity Building</a:t>
            </a:r>
            <a:endParaRPr lang="en-US" b="1" dirty="0">
              <a:ln>
                <a:solidFill>
                  <a:schemeClr val="tx1"/>
                </a:solidFill>
              </a:ln>
              <a:solidFill>
                <a:schemeClr val="accent1"/>
              </a:solidFill>
            </a:endParaRPr>
          </a:p>
        </p:txBody>
      </p:sp>
      <p:sp>
        <p:nvSpPr>
          <p:cNvPr id="3" name="Content Placeholder 2"/>
          <p:cNvSpPr>
            <a:spLocks noGrp="1"/>
          </p:cNvSpPr>
          <p:nvPr>
            <p:ph idx="1"/>
          </p:nvPr>
        </p:nvSpPr>
        <p:spPr>
          <a:xfrm>
            <a:off x="457200" y="1417638"/>
            <a:ext cx="8229600" cy="4938712"/>
          </a:xfrm>
          <a:ln w="3175">
            <a:noFill/>
          </a:ln>
        </p:spPr>
        <p:txBody>
          <a:bodyPr>
            <a:normAutofit fontScale="70000" lnSpcReduction="20000"/>
          </a:bodyPr>
          <a:lstStyle/>
          <a:p>
            <a:pPr>
              <a:lnSpc>
                <a:spcPct val="120000"/>
              </a:lnSpc>
            </a:pPr>
            <a:r>
              <a:rPr lang="en-US" sz="3400" b="1" dirty="0">
                <a:ln>
                  <a:solidFill>
                    <a:schemeClr val="tx1"/>
                  </a:solidFill>
                </a:ln>
                <a:solidFill>
                  <a:schemeClr val="accent1"/>
                </a:solidFill>
              </a:rPr>
              <a:t>TCB </a:t>
            </a:r>
            <a:r>
              <a:rPr lang="en-US" sz="3400" b="1" dirty="0">
                <a:ln>
                  <a:solidFill>
                    <a:schemeClr val="tx1"/>
                  </a:solidFill>
                </a:ln>
              </a:rPr>
              <a:t>-- </a:t>
            </a:r>
            <a:r>
              <a:rPr lang="en-US" sz="3400" b="1" dirty="0"/>
              <a:t>focus on ensuring compliance with commitments</a:t>
            </a:r>
          </a:p>
          <a:p>
            <a:pPr>
              <a:lnSpc>
                <a:spcPct val="120000"/>
              </a:lnSpc>
            </a:pPr>
            <a:r>
              <a:rPr lang="en-US" sz="3400" b="1" dirty="0">
                <a:ln>
                  <a:solidFill>
                    <a:prstClr val="black"/>
                  </a:solidFill>
                </a:ln>
                <a:solidFill>
                  <a:schemeClr val="accent1"/>
                </a:solidFill>
              </a:rPr>
              <a:t>TCB=AfT=Technical Assistance</a:t>
            </a:r>
          </a:p>
          <a:p>
            <a:pPr>
              <a:lnSpc>
                <a:spcPct val="120000"/>
              </a:lnSpc>
            </a:pPr>
            <a:r>
              <a:rPr lang="en-US" sz="3400" b="1" dirty="0" smtClean="0">
                <a:ln>
                  <a:solidFill>
                    <a:schemeClr val="tx1"/>
                  </a:solidFill>
                </a:ln>
                <a:solidFill>
                  <a:schemeClr val="accent1"/>
                </a:solidFill>
              </a:rPr>
              <a:t>TCB</a:t>
            </a:r>
            <a:r>
              <a:rPr lang="en-US" sz="3400" b="1" dirty="0" smtClean="0"/>
              <a:t> </a:t>
            </a:r>
            <a:r>
              <a:rPr lang="en-US" sz="3400" b="1" dirty="0"/>
              <a:t>requests </a:t>
            </a:r>
            <a:r>
              <a:rPr lang="en-US" sz="3400" b="1" dirty="0" smtClean="0"/>
              <a:t>to </a:t>
            </a:r>
            <a:r>
              <a:rPr lang="en-US" sz="3400" b="1" dirty="0" smtClean="0">
                <a:ln>
                  <a:solidFill>
                    <a:schemeClr val="tx1"/>
                  </a:solidFill>
                </a:ln>
                <a:solidFill>
                  <a:schemeClr val="accent1"/>
                </a:solidFill>
              </a:rPr>
              <a:t>USG</a:t>
            </a:r>
            <a:r>
              <a:rPr lang="en-US" sz="3400" b="1" dirty="0" smtClean="0"/>
              <a:t> most persuasive </a:t>
            </a:r>
            <a:r>
              <a:rPr lang="en-US" sz="3400" b="1" dirty="0"/>
              <a:t>when </a:t>
            </a:r>
            <a:r>
              <a:rPr lang="en-US" sz="3400" b="1" dirty="0" smtClean="0"/>
              <a:t>a </a:t>
            </a:r>
            <a:r>
              <a:rPr lang="en-US" sz="3400" b="1" dirty="0"/>
              <a:t>country is </a:t>
            </a:r>
            <a:r>
              <a:rPr lang="en-US" sz="3400" b="1" dirty="0" smtClean="0"/>
              <a:t>seeking to meet </a:t>
            </a:r>
            <a:r>
              <a:rPr lang="en-US" sz="3400" b="1" dirty="0"/>
              <a:t>standards of an agreement to which they are a signatory </a:t>
            </a:r>
            <a:r>
              <a:rPr lang="en-US" sz="3400" b="1" dirty="0" smtClean="0"/>
              <a:t>(e.g., </a:t>
            </a:r>
            <a:r>
              <a:rPr lang="en-US" sz="3400" b="1" dirty="0" smtClean="0">
                <a:ln>
                  <a:solidFill>
                    <a:schemeClr val="tx1"/>
                  </a:solidFill>
                </a:ln>
                <a:solidFill>
                  <a:schemeClr val="accent1"/>
                </a:solidFill>
              </a:rPr>
              <a:t>IPR</a:t>
            </a:r>
            <a:r>
              <a:rPr lang="en-US" sz="3400" b="1" dirty="0" smtClean="0"/>
              <a:t> </a:t>
            </a:r>
            <a:r>
              <a:rPr lang="en-US" sz="3400" b="1" dirty="0"/>
              <a:t>enforcement, trade in services, </a:t>
            </a:r>
            <a:r>
              <a:rPr lang="en-US" sz="3400" b="1" dirty="0" smtClean="0">
                <a:ln>
                  <a:solidFill>
                    <a:schemeClr val="tx1"/>
                  </a:solidFill>
                </a:ln>
                <a:solidFill>
                  <a:schemeClr val="accent1"/>
                </a:solidFill>
              </a:rPr>
              <a:t>ITA</a:t>
            </a:r>
            <a:r>
              <a:rPr lang="en-US" sz="3400" b="1" dirty="0" smtClean="0"/>
              <a:t>, government </a:t>
            </a:r>
            <a:r>
              <a:rPr lang="en-US" sz="3400" b="1" dirty="0"/>
              <a:t>procurement, etc</a:t>
            </a:r>
            <a:r>
              <a:rPr lang="en-US" sz="3400" b="1" dirty="0" smtClean="0"/>
              <a:t>.)</a:t>
            </a:r>
          </a:p>
          <a:p>
            <a:pPr>
              <a:lnSpc>
                <a:spcPct val="120000"/>
              </a:lnSpc>
            </a:pPr>
            <a:r>
              <a:rPr lang="en-US" sz="3400" b="1" dirty="0" smtClean="0">
                <a:ln>
                  <a:solidFill>
                    <a:schemeClr val="tx1"/>
                  </a:solidFill>
                </a:ln>
                <a:solidFill>
                  <a:schemeClr val="accent1"/>
                </a:solidFill>
              </a:rPr>
              <a:t>FTAs</a:t>
            </a:r>
            <a:r>
              <a:rPr lang="en-US" sz="3400" b="1" dirty="0" smtClean="0"/>
              <a:t> </a:t>
            </a:r>
            <a:r>
              <a:rPr lang="en-US" sz="3400" b="1" dirty="0" smtClean="0"/>
              <a:t>and </a:t>
            </a:r>
            <a:r>
              <a:rPr lang="en-US" sz="3400" b="1" dirty="0" smtClean="0">
                <a:ln>
                  <a:solidFill>
                    <a:schemeClr val="tx1"/>
                  </a:solidFill>
                </a:ln>
                <a:solidFill>
                  <a:schemeClr val="accent1"/>
                </a:solidFill>
              </a:rPr>
              <a:t>AGOA</a:t>
            </a:r>
            <a:r>
              <a:rPr lang="en-US" sz="3400" b="1" dirty="0" smtClean="0"/>
              <a:t>/Haiti preferences have </a:t>
            </a:r>
            <a:r>
              <a:rPr lang="en-US" sz="3400" b="1" dirty="0" smtClean="0">
                <a:ln>
                  <a:solidFill>
                    <a:schemeClr val="tx1"/>
                  </a:solidFill>
                </a:ln>
                <a:solidFill>
                  <a:schemeClr val="accent1"/>
                </a:solidFill>
              </a:rPr>
              <a:t>TCB – AGOA </a:t>
            </a:r>
            <a:r>
              <a:rPr lang="en-US" sz="3400" b="1" dirty="0" smtClean="0"/>
              <a:t>not “forever” – USTR Amb. Froman</a:t>
            </a:r>
            <a:endParaRPr lang="en-US" sz="3400" b="1" dirty="0" smtClean="0"/>
          </a:p>
          <a:p>
            <a:pPr>
              <a:lnSpc>
                <a:spcPct val="120000"/>
              </a:lnSpc>
            </a:pPr>
            <a:r>
              <a:rPr lang="en-US" sz="3400" b="1" dirty="0" smtClean="0">
                <a:ln>
                  <a:solidFill>
                    <a:schemeClr val="tx1"/>
                  </a:solidFill>
                </a:ln>
                <a:solidFill>
                  <a:schemeClr val="accent1"/>
                </a:solidFill>
              </a:rPr>
              <a:t>TF Agreement</a:t>
            </a:r>
            <a:r>
              <a:rPr lang="en-US" sz="3400" b="1" dirty="0" smtClean="0">
                <a:ln>
                  <a:solidFill>
                    <a:schemeClr val="tx1"/>
                  </a:solidFill>
                </a:ln>
              </a:rPr>
              <a:t> </a:t>
            </a:r>
            <a:r>
              <a:rPr lang="en-US" sz="3400" b="1" dirty="0" smtClean="0"/>
              <a:t>has a </a:t>
            </a:r>
            <a:r>
              <a:rPr lang="en-US" sz="3400" b="1" dirty="0" smtClean="0">
                <a:ln>
                  <a:solidFill>
                    <a:schemeClr val="tx1"/>
                  </a:solidFill>
                </a:ln>
                <a:solidFill>
                  <a:schemeClr val="accent1"/>
                </a:solidFill>
              </a:rPr>
              <a:t>TCB</a:t>
            </a:r>
            <a:r>
              <a:rPr lang="en-US" sz="3400" b="1" dirty="0" smtClean="0"/>
              <a:t> element</a:t>
            </a:r>
          </a:p>
          <a:p>
            <a:pPr>
              <a:lnSpc>
                <a:spcPct val="120000"/>
              </a:lnSpc>
            </a:pPr>
            <a:r>
              <a:rPr lang="en-US" sz="3400" b="1" dirty="0" smtClean="0"/>
              <a:t>Leading the effort: </a:t>
            </a:r>
            <a:r>
              <a:rPr lang="en-US" sz="3400" b="1" dirty="0" smtClean="0">
                <a:ln>
                  <a:solidFill>
                    <a:schemeClr val="tx1"/>
                  </a:solidFill>
                </a:ln>
                <a:solidFill>
                  <a:schemeClr val="accent1"/>
                </a:solidFill>
              </a:rPr>
              <a:t>USAID</a:t>
            </a:r>
            <a:r>
              <a:rPr lang="en-US" sz="3400" b="1" dirty="0" smtClean="0"/>
              <a:t>, </a:t>
            </a:r>
            <a:r>
              <a:rPr lang="en-US" sz="3400" b="1" dirty="0" smtClean="0"/>
              <a:t>Customs (DHHS), State</a:t>
            </a:r>
            <a:r>
              <a:rPr lang="en-US" sz="3400" b="1" dirty="0" smtClean="0"/>
              <a:t>, </a:t>
            </a:r>
            <a:r>
              <a:rPr lang="en-US" sz="3400" b="1" dirty="0" smtClean="0"/>
              <a:t>Trade </a:t>
            </a:r>
            <a:r>
              <a:rPr lang="en-US" sz="3400" b="1" dirty="0" smtClean="0"/>
              <a:t>Development Agency (</a:t>
            </a:r>
            <a:r>
              <a:rPr lang="en-US" sz="3400" b="1" dirty="0" smtClean="0">
                <a:ln>
                  <a:solidFill>
                    <a:schemeClr val="tx1"/>
                  </a:solidFill>
                </a:ln>
                <a:solidFill>
                  <a:schemeClr val="accent1"/>
                </a:solidFill>
              </a:rPr>
              <a:t>TDA</a:t>
            </a:r>
            <a:r>
              <a:rPr lang="en-US" sz="3400" b="1" dirty="0" smtClean="0"/>
              <a:t>), and </a:t>
            </a:r>
            <a:r>
              <a:rPr lang="en-US" sz="3400" b="1" dirty="0">
                <a:ln>
                  <a:solidFill>
                    <a:schemeClr val="tx1"/>
                  </a:solidFill>
                </a:ln>
                <a:solidFill>
                  <a:schemeClr val="accent1"/>
                </a:solidFill>
              </a:rPr>
              <a:t>Commercial Law Development </a:t>
            </a:r>
            <a:r>
              <a:rPr lang="en-US" sz="3400" b="1" dirty="0" smtClean="0">
                <a:ln>
                  <a:solidFill>
                    <a:schemeClr val="tx1"/>
                  </a:solidFill>
                </a:ln>
                <a:solidFill>
                  <a:schemeClr val="accent1"/>
                </a:solidFill>
              </a:rPr>
              <a:t>Program (</a:t>
            </a:r>
            <a:r>
              <a:rPr lang="en-US" sz="3400" b="1" dirty="0" smtClean="0">
                <a:ln>
                  <a:solidFill>
                    <a:schemeClr val="tx1"/>
                  </a:solidFill>
                </a:ln>
                <a:solidFill>
                  <a:schemeClr val="accent1"/>
                </a:solidFill>
              </a:rPr>
              <a:t>CLDP)</a:t>
            </a:r>
            <a:endParaRPr lang="en-US" sz="3400" b="1" dirty="0" smtClean="0">
              <a:ln>
                <a:solidFill>
                  <a:schemeClr val="tx1"/>
                </a:solidFill>
              </a:ln>
              <a:solidFill>
                <a:schemeClr val="accent1"/>
              </a:solidFill>
            </a:endParaRPr>
          </a:p>
          <a:p>
            <a:endParaRPr lang="en-US" dirty="0"/>
          </a:p>
        </p:txBody>
      </p:sp>
      <p:sp>
        <p:nvSpPr>
          <p:cNvPr id="10" name="Slide Number Placeholder 9"/>
          <p:cNvSpPr>
            <a:spLocks noGrp="1"/>
          </p:cNvSpPr>
          <p:nvPr>
            <p:ph type="sldNum" sz="quarter" idx="12"/>
          </p:nvPr>
        </p:nvSpPr>
        <p:spPr/>
        <p:txBody>
          <a:bodyPr/>
          <a:lstStyle/>
          <a:p>
            <a:fld id="{5CAD4916-8174-4FB2-8C23-E39027504FBF}" type="slidenum">
              <a:rPr lang="en-US" smtClean="0"/>
              <a:pPr/>
              <a:t>20</a:t>
            </a:fld>
            <a:endParaRPr lang="en-US" dirty="0"/>
          </a:p>
        </p:txBody>
      </p:sp>
      <p:pic>
        <p:nvPicPr>
          <p:cNvPr id="9" name="Picture 7" descr="C:\Users\Lahiru\Documents\Sandler trade Logo.jpg"/>
          <p:cNvPicPr>
            <a:picLocks noChangeAspect="1" noChangeArrowheads="1"/>
          </p:cNvPicPr>
          <p:nvPr/>
        </p:nvPicPr>
        <p:blipFill>
          <a:blip r:embed="rId3" cstate="print"/>
          <a:srcRect/>
          <a:stretch>
            <a:fillRect/>
          </a:stretch>
        </p:blipFill>
        <p:spPr bwMode="auto">
          <a:xfrm>
            <a:off x="152400" y="6096000"/>
            <a:ext cx="746760" cy="622300"/>
          </a:xfrm>
          <a:prstGeom prst="rect">
            <a:avLst/>
          </a:prstGeom>
          <a:noFill/>
          <a:ln w="9525">
            <a:noFill/>
            <a:miter lim="800000"/>
            <a:headEnd/>
            <a:tailEnd/>
          </a:ln>
        </p:spPr>
      </p:pic>
      <p:sp>
        <p:nvSpPr>
          <p:cNvPr id="7" name="Rectangle 6"/>
          <p:cNvSpPr/>
          <p:nvPr/>
        </p:nvSpPr>
        <p:spPr>
          <a:xfrm>
            <a:off x="152400" y="152400"/>
            <a:ext cx="8839200" cy="6553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494292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7" descr="C:\Users\Lahiru\Documents\Sandler trade Logo.jpg"/>
          <p:cNvPicPr>
            <a:picLocks noChangeAspect="1" noChangeArrowheads="1"/>
          </p:cNvPicPr>
          <p:nvPr/>
        </p:nvPicPr>
        <p:blipFill>
          <a:blip r:embed="rId3" cstate="print"/>
          <a:srcRect/>
          <a:stretch>
            <a:fillRect/>
          </a:stretch>
        </p:blipFill>
        <p:spPr bwMode="auto">
          <a:xfrm>
            <a:off x="152400" y="6096000"/>
            <a:ext cx="746760" cy="622300"/>
          </a:xfrm>
          <a:prstGeom prst="rect">
            <a:avLst/>
          </a:prstGeom>
          <a:noFill/>
          <a:ln w="9525">
            <a:noFill/>
            <a:miter lim="800000"/>
            <a:headEnd/>
            <a:tailEnd/>
          </a:ln>
        </p:spPr>
      </p:pic>
      <p:sp>
        <p:nvSpPr>
          <p:cNvPr id="2" name="Title 1"/>
          <p:cNvSpPr>
            <a:spLocks noGrp="1"/>
          </p:cNvSpPr>
          <p:nvPr>
            <p:ph type="title"/>
          </p:nvPr>
        </p:nvSpPr>
        <p:spPr>
          <a:xfrm>
            <a:off x="172872" y="274638"/>
            <a:ext cx="8666328" cy="1143000"/>
          </a:xfrm>
        </p:spPr>
        <p:txBody>
          <a:bodyPr>
            <a:normAutofit/>
          </a:bodyPr>
          <a:lstStyle/>
          <a:p>
            <a:r>
              <a:rPr lang="en-US" sz="3800" b="1" dirty="0" smtClean="0">
                <a:ln>
                  <a:solidFill>
                    <a:schemeClr val="tx1"/>
                  </a:solidFill>
                </a:ln>
                <a:solidFill>
                  <a:schemeClr val="accent1"/>
                </a:solidFill>
              </a:rPr>
              <a:t>U.S. Trade Policy and Doing Business Tips</a:t>
            </a:r>
            <a:endParaRPr lang="en-US" sz="3800" b="1" dirty="0">
              <a:ln>
                <a:solidFill>
                  <a:schemeClr val="tx1"/>
                </a:solidFill>
              </a:ln>
              <a:solidFill>
                <a:schemeClr val="accent1"/>
              </a:solidFill>
            </a:endParaRPr>
          </a:p>
        </p:txBody>
      </p:sp>
      <p:sp>
        <p:nvSpPr>
          <p:cNvPr id="3" name="Content Placeholder 2"/>
          <p:cNvSpPr>
            <a:spLocks noGrp="1"/>
          </p:cNvSpPr>
          <p:nvPr>
            <p:ph idx="1"/>
          </p:nvPr>
        </p:nvSpPr>
        <p:spPr>
          <a:xfrm>
            <a:off x="457200" y="1450300"/>
            <a:ext cx="8349018" cy="4800600"/>
          </a:xfrm>
        </p:spPr>
        <p:txBody>
          <a:bodyPr>
            <a:normAutofit fontScale="92500" lnSpcReduction="10000"/>
          </a:bodyPr>
          <a:lstStyle/>
          <a:p>
            <a:r>
              <a:rPr lang="en-US" b="1" dirty="0" smtClean="0"/>
              <a:t>Ask questions, even if you know the answer; you’ll find out more than the answer you sought</a:t>
            </a:r>
          </a:p>
          <a:p>
            <a:r>
              <a:rPr lang="en-US" b="1" dirty="0" smtClean="0"/>
              <a:t>Meet your deadlines and written agreements</a:t>
            </a:r>
          </a:p>
          <a:p>
            <a:r>
              <a:rPr lang="en-US" b="1" dirty="0" smtClean="0"/>
              <a:t>We often are not “relationship” people</a:t>
            </a:r>
          </a:p>
          <a:p>
            <a:r>
              <a:rPr lang="en-US" b="1" dirty="0" smtClean="0"/>
              <a:t>Keep current: e-newsletters (agencies and companies), Facebook, LinkedIn, Twitter, blogs</a:t>
            </a:r>
          </a:p>
          <a:p>
            <a:r>
              <a:rPr lang="en-US" b="1" dirty="0" smtClean="0"/>
              <a:t>Know which agency or person </a:t>
            </a:r>
            <a:r>
              <a:rPr lang="en-US" b="1" i="1" dirty="0" smtClean="0"/>
              <a:t>really</a:t>
            </a:r>
            <a:r>
              <a:rPr lang="en-US" b="1" dirty="0" smtClean="0"/>
              <a:t> is in charge or makes the decision (despite others’ claims)</a:t>
            </a:r>
          </a:p>
          <a:p>
            <a:r>
              <a:rPr lang="en-US" b="1" dirty="0" smtClean="0"/>
              <a:t>What you see is not always what it is, so….</a:t>
            </a:r>
          </a:p>
          <a:p>
            <a:r>
              <a:rPr lang="en-US" b="1" dirty="0" smtClean="0"/>
              <a:t>Keep asking questions and solicit opinions</a:t>
            </a:r>
          </a:p>
          <a:p>
            <a:endParaRPr lang="en-US" dirty="0"/>
          </a:p>
        </p:txBody>
      </p:sp>
      <p:sp>
        <p:nvSpPr>
          <p:cNvPr id="10" name="Slide Number Placeholder 9"/>
          <p:cNvSpPr>
            <a:spLocks noGrp="1"/>
          </p:cNvSpPr>
          <p:nvPr>
            <p:ph type="sldNum" sz="quarter" idx="12"/>
          </p:nvPr>
        </p:nvSpPr>
        <p:spPr/>
        <p:txBody>
          <a:bodyPr/>
          <a:lstStyle/>
          <a:p>
            <a:fld id="{5CAD4916-8174-4FB2-8C23-E39027504FBF}" type="slidenum">
              <a:rPr lang="en-US" smtClean="0"/>
              <a:pPr/>
              <a:t>21</a:t>
            </a:fld>
            <a:endParaRPr lang="en-US" dirty="0"/>
          </a:p>
        </p:txBody>
      </p:sp>
      <p:sp>
        <p:nvSpPr>
          <p:cNvPr id="8" name="Rectangle 7"/>
          <p:cNvSpPr/>
          <p:nvPr/>
        </p:nvSpPr>
        <p:spPr>
          <a:xfrm>
            <a:off x="152400" y="152400"/>
            <a:ext cx="8839200" cy="6553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7" descr="C:\Users\Lahiru\Documents\Sandler trade Logo.jpg"/>
          <p:cNvPicPr>
            <a:picLocks noChangeAspect="1" noChangeArrowheads="1"/>
          </p:cNvPicPr>
          <p:nvPr/>
        </p:nvPicPr>
        <p:blipFill>
          <a:blip r:embed="rId3" cstate="print"/>
          <a:srcRect/>
          <a:stretch>
            <a:fillRect/>
          </a:stretch>
        </p:blipFill>
        <p:spPr bwMode="auto">
          <a:xfrm>
            <a:off x="172872" y="6066146"/>
            <a:ext cx="746760" cy="622300"/>
          </a:xfrm>
          <a:prstGeom prst="rect">
            <a:avLst/>
          </a:prstGeom>
          <a:noFill/>
          <a:ln w="9525">
            <a:noFill/>
            <a:miter lim="800000"/>
            <a:headEnd/>
            <a:tailEnd/>
          </a:ln>
        </p:spPr>
      </p:pic>
    </p:spTree>
    <p:extLst>
      <p:ext uri="{BB962C8B-B14F-4D97-AF65-F5344CB8AC3E}">
        <p14:creationId xmlns:p14="http://schemas.microsoft.com/office/powerpoint/2010/main" val="3649623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7" descr="C:\Users\Lahiru\Documents\Sandler trade Logo.jpg"/>
          <p:cNvPicPr>
            <a:picLocks noChangeAspect="1" noChangeArrowheads="1"/>
          </p:cNvPicPr>
          <p:nvPr/>
        </p:nvPicPr>
        <p:blipFill>
          <a:blip r:embed="rId3" cstate="print"/>
          <a:srcRect/>
          <a:stretch>
            <a:fillRect/>
          </a:stretch>
        </p:blipFill>
        <p:spPr bwMode="auto">
          <a:xfrm>
            <a:off x="152400" y="6096000"/>
            <a:ext cx="746760" cy="622300"/>
          </a:xfrm>
          <a:prstGeom prst="rect">
            <a:avLst/>
          </a:prstGeom>
          <a:noFill/>
          <a:ln w="9525">
            <a:noFill/>
            <a:miter lim="800000"/>
            <a:headEnd/>
            <a:tailEnd/>
          </a:ln>
        </p:spPr>
      </p:pic>
      <p:sp>
        <p:nvSpPr>
          <p:cNvPr id="2" name="Title 1"/>
          <p:cNvSpPr>
            <a:spLocks noGrp="1"/>
          </p:cNvSpPr>
          <p:nvPr>
            <p:ph type="title"/>
          </p:nvPr>
        </p:nvSpPr>
        <p:spPr>
          <a:xfrm>
            <a:off x="457200" y="274638"/>
            <a:ext cx="8229600" cy="868362"/>
          </a:xfrm>
        </p:spPr>
        <p:txBody>
          <a:bodyPr>
            <a:noAutofit/>
          </a:bodyPr>
          <a:lstStyle/>
          <a:p>
            <a:r>
              <a:rPr lang="en-US" b="1" dirty="0" smtClean="0">
                <a:ln w="9525">
                  <a:solidFill>
                    <a:schemeClr val="tx1"/>
                  </a:solidFill>
                </a:ln>
                <a:solidFill>
                  <a:schemeClr val="accent1"/>
                </a:solidFill>
              </a:rPr>
              <a:t>Web Resources</a:t>
            </a:r>
            <a:endParaRPr lang="en-US" b="1" dirty="0">
              <a:ln w="9525">
                <a:solidFill>
                  <a:schemeClr val="tx1"/>
                </a:solidFill>
              </a:ln>
              <a:solidFill>
                <a:schemeClr val="accent1"/>
              </a:solidFill>
            </a:endParaRPr>
          </a:p>
        </p:txBody>
      </p:sp>
      <p:sp>
        <p:nvSpPr>
          <p:cNvPr id="3" name="Content Placeholder 2"/>
          <p:cNvSpPr>
            <a:spLocks noGrp="1"/>
          </p:cNvSpPr>
          <p:nvPr>
            <p:ph idx="1"/>
          </p:nvPr>
        </p:nvSpPr>
        <p:spPr>
          <a:xfrm>
            <a:off x="304800" y="1295400"/>
            <a:ext cx="8610600" cy="4800600"/>
          </a:xfrm>
          <a:ln>
            <a:noFill/>
          </a:ln>
        </p:spPr>
        <p:txBody>
          <a:bodyPr>
            <a:noAutofit/>
          </a:bodyPr>
          <a:lstStyle/>
          <a:p>
            <a:pPr marL="0">
              <a:spcBef>
                <a:spcPts val="0"/>
              </a:spcBef>
            </a:pPr>
            <a:r>
              <a:rPr lang="en-US" sz="2800" b="1" dirty="0" smtClean="0"/>
              <a:t>Glossary of Acronyms: </a:t>
            </a:r>
            <a:r>
              <a:rPr lang="en-US" sz="2800" b="1" dirty="0" smtClean="0">
                <a:hlinkClick r:id="rId4"/>
              </a:rPr>
              <a:t>http://www.ustr.gov/about-us/trade-toolbox/glossary-trade-terms</a:t>
            </a:r>
            <a:endParaRPr lang="en-US" sz="2800" b="1" dirty="0" smtClean="0"/>
          </a:p>
          <a:p>
            <a:pPr marL="0">
              <a:spcBef>
                <a:spcPts val="0"/>
              </a:spcBef>
            </a:pPr>
            <a:r>
              <a:rPr lang="en-US" sz="2800" b="1" dirty="0" smtClean="0"/>
              <a:t>U.S. Trade </a:t>
            </a:r>
            <a:r>
              <a:rPr lang="en-US" sz="2800" b="1" dirty="0" smtClean="0"/>
              <a:t>Representative’s e-newsletter</a:t>
            </a:r>
          </a:p>
          <a:p>
            <a:pPr marL="0">
              <a:spcBef>
                <a:spcPts val="0"/>
              </a:spcBef>
            </a:pPr>
            <a:r>
              <a:rPr lang="en-US" sz="2800" b="1" i="1" dirty="0" smtClean="0"/>
              <a:t>World Trade Online</a:t>
            </a:r>
            <a:r>
              <a:rPr lang="en-US" sz="2800" b="1" dirty="0" smtClean="0"/>
              <a:t>; </a:t>
            </a:r>
            <a:r>
              <a:rPr lang="en-US" sz="2800" b="1" i="1" dirty="0" smtClean="0"/>
              <a:t>Washington Trade Daily</a:t>
            </a:r>
            <a:r>
              <a:rPr lang="en-US" sz="2800" b="1" dirty="0" smtClean="0"/>
              <a:t>; </a:t>
            </a:r>
            <a:r>
              <a:rPr lang="en-US" sz="2800" b="1" i="1" dirty="0" smtClean="0"/>
              <a:t>Politico Pro</a:t>
            </a:r>
            <a:r>
              <a:rPr lang="en-US" sz="2800" b="1" dirty="0" smtClean="0"/>
              <a:t> (trade) </a:t>
            </a:r>
          </a:p>
          <a:p>
            <a:pPr marL="0">
              <a:spcBef>
                <a:spcPts val="0"/>
              </a:spcBef>
            </a:pPr>
            <a:r>
              <a:rPr lang="en-US" sz="2800" b="1" dirty="0" smtClean="0"/>
              <a:t>Who is importing from your country: Panjiva, etc.</a:t>
            </a:r>
            <a:endParaRPr lang="en-US" sz="2800" b="1" dirty="0" smtClean="0"/>
          </a:p>
          <a:p>
            <a:pPr marL="0">
              <a:spcBef>
                <a:spcPts val="0"/>
              </a:spcBef>
            </a:pPr>
            <a:r>
              <a:rPr lang="en-US" sz="2800" b="1" dirty="0" smtClean="0"/>
              <a:t>U.S</a:t>
            </a:r>
            <a:r>
              <a:rPr lang="en-US" sz="2800" b="1" dirty="0" smtClean="0"/>
              <a:t>. International Trade Commission: </a:t>
            </a:r>
            <a:r>
              <a:rPr lang="en-US" sz="2800" b="1" dirty="0" smtClean="0">
                <a:hlinkClick r:id="rId5"/>
              </a:rPr>
              <a:t>www.usitc.gov</a:t>
            </a:r>
            <a:endParaRPr lang="en-US" sz="2800" b="1" dirty="0" smtClean="0"/>
          </a:p>
          <a:p>
            <a:pPr marL="0" algn="just">
              <a:spcBef>
                <a:spcPts val="0"/>
              </a:spcBef>
            </a:pPr>
            <a:r>
              <a:rPr lang="en-US" sz="2800" b="1" dirty="0" smtClean="0"/>
              <a:t>Congressional Research Service: </a:t>
            </a:r>
            <a:r>
              <a:rPr lang="en-US" sz="2800" b="1" dirty="0" smtClean="0">
                <a:hlinkClick r:id="rId6"/>
              </a:rPr>
              <a:t>https://opencrs.com</a:t>
            </a:r>
            <a:r>
              <a:rPr lang="en-US" sz="2800" b="1" dirty="0" smtClean="0"/>
              <a:t> </a:t>
            </a:r>
            <a:r>
              <a:rPr lang="en-US" sz="2800" b="1" i="1" dirty="0" smtClean="0"/>
              <a:t>(also: J.F. Hornbeck paper on “Congress &amp; Trade,” April 2011)</a:t>
            </a:r>
            <a:endParaRPr lang="en-US" sz="2800" b="1" i="1" dirty="0" smtClean="0">
              <a:ln>
                <a:solidFill>
                  <a:schemeClr val="tx1"/>
                </a:solidFill>
              </a:ln>
              <a:solidFill>
                <a:srgbClr val="0070C0"/>
              </a:solidFill>
            </a:endParaRPr>
          </a:p>
          <a:p>
            <a:pPr marL="0">
              <a:spcBef>
                <a:spcPts val="0"/>
              </a:spcBef>
            </a:pPr>
            <a:r>
              <a:rPr lang="en-US" sz="2800" b="1" dirty="0" smtClean="0"/>
              <a:t>Guide to U.S. Government: </a:t>
            </a:r>
            <a:r>
              <a:rPr lang="en-US" sz="2800" b="1" dirty="0" smtClean="0">
                <a:hlinkClick r:id="rId7"/>
              </a:rPr>
              <a:t>http://bensguide.gpo.gov/</a:t>
            </a:r>
            <a:endParaRPr lang="en-US" sz="2800" b="1" dirty="0" smtClean="0"/>
          </a:p>
          <a:p>
            <a:pPr marL="0">
              <a:spcBef>
                <a:spcPts val="0"/>
              </a:spcBef>
            </a:pPr>
            <a:r>
              <a:rPr lang="en-US" sz="2800" b="1" dirty="0" smtClean="0"/>
              <a:t>Other: </a:t>
            </a:r>
            <a:r>
              <a:rPr lang="en-US" sz="2800" b="1" dirty="0" smtClean="0">
                <a:hlinkClick r:id="rId8"/>
              </a:rPr>
              <a:t>sandlertrade.com</a:t>
            </a:r>
            <a:r>
              <a:rPr lang="en-US" sz="2800" b="1" dirty="0" smtClean="0"/>
              <a:t>, </a:t>
            </a:r>
            <a:r>
              <a:rPr lang="en-US" sz="2800" b="1" dirty="0" smtClean="0">
                <a:hlinkClick r:id="rId9"/>
              </a:rPr>
              <a:t>wita.org</a:t>
            </a:r>
            <a:endParaRPr lang="en-US" sz="2800" b="1" dirty="0"/>
          </a:p>
        </p:txBody>
      </p:sp>
      <p:sp>
        <p:nvSpPr>
          <p:cNvPr id="8" name="Slide Number Placeholder 7"/>
          <p:cNvSpPr>
            <a:spLocks noGrp="1"/>
          </p:cNvSpPr>
          <p:nvPr>
            <p:ph type="sldNum" sz="quarter" idx="12"/>
          </p:nvPr>
        </p:nvSpPr>
        <p:spPr/>
        <p:txBody>
          <a:bodyPr/>
          <a:lstStyle/>
          <a:p>
            <a:fld id="{5CAD4916-8174-4FB2-8C23-E39027504FBF}" type="slidenum">
              <a:rPr lang="en-US" smtClean="0"/>
              <a:pPr/>
              <a:t>22</a:t>
            </a:fld>
            <a:endParaRPr lang="en-US" dirty="0"/>
          </a:p>
        </p:txBody>
      </p:sp>
      <p:sp>
        <p:nvSpPr>
          <p:cNvPr id="6" name="Rectangle 5"/>
          <p:cNvSpPr/>
          <p:nvPr/>
        </p:nvSpPr>
        <p:spPr>
          <a:xfrm>
            <a:off x="152400" y="152400"/>
            <a:ext cx="8839200" cy="6553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7" descr="C:\Users\Lahiru\Documents\Sandler trade Logo.jpg"/>
          <p:cNvPicPr>
            <a:picLocks noChangeAspect="1" noChangeArrowheads="1"/>
          </p:cNvPicPr>
          <p:nvPr/>
        </p:nvPicPr>
        <p:blipFill>
          <a:blip r:embed="rId3" cstate="print"/>
          <a:srcRect/>
          <a:stretch>
            <a:fillRect/>
          </a:stretch>
        </p:blipFill>
        <p:spPr bwMode="auto">
          <a:xfrm>
            <a:off x="152400" y="6096000"/>
            <a:ext cx="746760" cy="622300"/>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US" b="1" dirty="0">
                <a:ln>
                  <a:solidFill>
                    <a:schemeClr val="tx1"/>
                  </a:solidFill>
                </a:ln>
                <a:solidFill>
                  <a:schemeClr val="accent1"/>
                </a:solidFill>
              </a:rPr>
              <a:t>W</a:t>
            </a:r>
            <a:r>
              <a:rPr lang="en-US" b="1" dirty="0" smtClean="0">
                <a:ln>
                  <a:solidFill>
                    <a:schemeClr val="tx1"/>
                  </a:solidFill>
                </a:ln>
                <a:solidFill>
                  <a:schemeClr val="accent1"/>
                </a:solidFill>
              </a:rPr>
              <a:t>here to Look For…</a:t>
            </a:r>
            <a:endParaRPr lang="en-US" b="1" dirty="0">
              <a:ln>
                <a:solidFill>
                  <a:schemeClr val="tx1"/>
                </a:solidFill>
              </a:ln>
              <a:solidFill>
                <a:schemeClr val="accent1"/>
              </a:solidFill>
            </a:endParaRPr>
          </a:p>
        </p:txBody>
      </p:sp>
      <p:sp>
        <p:nvSpPr>
          <p:cNvPr id="3" name="Content Placeholder 2"/>
          <p:cNvSpPr>
            <a:spLocks noGrp="1"/>
          </p:cNvSpPr>
          <p:nvPr>
            <p:ph idx="1"/>
          </p:nvPr>
        </p:nvSpPr>
        <p:spPr>
          <a:xfrm>
            <a:off x="304800" y="1371600"/>
            <a:ext cx="8610600" cy="5029200"/>
          </a:xfrm>
        </p:spPr>
        <p:txBody>
          <a:bodyPr>
            <a:normAutofit fontScale="92500" lnSpcReduction="20000"/>
          </a:bodyPr>
          <a:lstStyle/>
          <a:p>
            <a:r>
              <a:rPr lang="en-US" b="1" dirty="0" smtClean="0"/>
              <a:t>Trade policy – ustr.gov; trade.gov</a:t>
            </a:r>
          </a:p>
          <a:p>
            <a:r>
              <a:rPr lang="en-US" b="1" dirty="0" smtClean="0"/>
              <a:t>Import regulations – cbp.gov</a:t>
            </a:r>
          </a:p>
          <a:p>
            <a:r>
              <a:rPr lang="en-US" b="1" dirty="0" smtClean="0"/>
              <a:t>Import data: </a:t>
            </a:r>
            <a:r>
              <a:rPr lang="en-US" dirty="0" smtClean="0">
                <a:hlinkClick r:id="rId4"/>
              </a:rPr>
              <a:t>http://dataweb.usitc.gov/scripts/tariff_current.asp</a:t>
            </a:r>
            <a:endParaRPr lang="en-US" b="1" dirty="0" smtClean="0"/>
          </a:p>
          <a:p>
            <a:r>
              <a:rPr lang="en-US" b="1" dirty="0" smtClean="0"/>
              <a:t>Tariff schedules, trade studies - USITC.gov; census.gov;</a:t>
            </a:r>
          </a:p>
          <a:p>
            <a:r>
              <a:rPr lang="en-US" b="1" dirty="0" smtClean="0"/>
              <a:t>Legislation --  </a:t>
            </a:r>
            <a:r>
              <a:rPr lang="en-US" b="1" dirty="0"/>
              <a:t>t</a:t>
            </a:r>
            <a:r>
              <a:rPr lang="en-US" b="1" dirty="0" smtClean="0"/>
              <a:t>homas.loc.gov;</a:t>
            </a:r>
          </a:p>
          <a:p>
            <a:r>
              <a:rPr lang="en-US" b="1" dirty="0" smtClean="0"/>
              <a:t>Submitting comments -- </a:t>
            </a:r>
            <a:r>
              <a:rPr lang="en-US" b="1" dirty="0"/>
              <a:t>r</a:t>
            </a:r>
            <a:r>
              <a:rPr lang="en-US" b="1" dirty="0" smtClean="0"/>
              <a:t>egs.gov</a:t>
            </a:r>
          </a:p>
          <a:p>
            <a:r>
              <a:rPr lang="en-US" b="1" dirty="0" smtClean="0"/>
              <a:t>Federal notices -- </a:t>
            </a:r>
            <a:r>
              <a:rPr lang="en-US" b="1" dirty="0"/>
              <a:t>f</a:t>
            </a:r>
            <a:r>
              <a:rPr lang="en-US" b="1" dirty="0" smtClean="0"/>
              <a:t>ederalregister.gov</a:t>
            </a:r>
          </a:p>
          <a:p>
            <a:r>
              <a:rPr lang="en-US" b="1" dirty="0" smtClean="0"/>
              <a:t>Can’t attend a hearing but want to listen - hearings are webcast – go to Committee websites</a:t>
            </a:r>
          </a:p>
          <a:p>
            <a:pPr marL="0" indent="0">
              <a:buNone/>
            </a:pPr>
            <a:endParaRPr lang="en-US" b="1" dirty="0" smtClean="0"/>
          </a:p>
          <a:p>
            <a:pPr marL="0" indent="0">
              <a:buNone/>
            </a:pPr>
            <a:endParaRPr lang="en-US" dirty="0"/>
          </a:p>
        </p:txBody>
      </p:sp>
      <p:sp>
        <p:nvSpPr>
          <p:cNvPr id="10" name="Slide Number Placeholder 9"/>
          <p:cNvSpPr>
            <a:spLocks noGrp="1"/>
          </p:cNvSpPr>
          <p:nvPr>
            <p:ph type="sldNum" sz="quarter" idx="12"/>
          </p:nvPr>
        </p:nvSpPr>
        <p:spPr/>
        <p:txBody>
          <a:bodyPr/>
          <a:lstStyle/>
          <a:p>
            <a:fld id="{5CAD4916-8174-4FB2-8C23-E39027504FBF}" type="slidenum">
              <a:rPr lang="en-US" smtClean="0"/>
              <a:pPr/>
              <a:t>23</a:t>
            </a:fld>
            <a:endParaRPr lang="en-US" dirty="0"/>
          </a:p>
        </p:txBody>
      </p:sp>
      <p:sp>
        <p:nvSpPr>
          <p:cNvPr id="7" name="Rectangle 6"/>
          <p:cNvSpPr/>
          <p:nvPr/>
        </p:nvSpPr>
        <p:spPr>
          <a:xfrm>
            <a:off x="152400" y="152400"/>
            <a:ext cx="8839200" cy="6553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446233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CAD4916-8174-4FB2-8C23-E39027504FBF}" type="slidenum">
              <a:rPr lang="en-US" smtClean="0"/>
              <a:pPr/>
              <a:t>24</a:t>
            </a:fld>
            <a:endParaRPr lang="en-US" dirty="0"/>
          </a:p>
        </p:txBody>
      </p:sp>
      <p:pic>
        <p:nvPicPr>
          <p:cNvPr id="1026" name="Picture 2" descr="http://www.cybertelecom.org/images/howlaw.gif"/>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val="3316681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n>
                  <a:solidFill>
                    <a:srgbClr val="000000"/>
                  </a:solidFill>
                </a:ln>
                <a:solidFill>
                  <a:srgbClr val="FF0000"/>
                </a:solidFill>
              </a:rPr>
              <a:t>Committees of the House of Representatives</a:t>
            </a:r>
            <a:endParaRPr lang="en-US" b="1" dirty="0">
              <a:ln>
                <a:solidFill>
                  <a:srgbClr val="000000"/>
                </a:solidFill>
              </a:ln>
              <a:solidFill>
                <a:srgbClr val="FF0000"/>
              </a:solidFill>
            </a:endParaRPr>
          </a:p>
        </p:txBody>
      </p:sp>
      <p:sp>
        <p:nvSpPr>
          <p:cNvPr id="3" name="Content Placeholder 2"/>
          <p:cNvSpPr>
            <a:spLocks noGrp="1"/>
          </p:cNvSpPr>
          <p:nvPr>
            <p:ph sz="half" idx="1"/>
          </p:nvPr>
        </p:nvSpPr>
        <p:spPr>
          <a:xfrm>
            <a:off x="457200" y="1600200"/>
            <a:ext cx="4038600" cy="4800600"/>
          </a:xfrm>
          <a:ln>
            <a:noFill/>
          </a:ln>
        </p:spPr>
        <p:txBody>
          <a:bodyPr>
            <a:noAutofit/>
          </a:bodyPr>
          <a:lstStyle/>
          <a:p>
            <a:pPr fontAlgn="base"/>
            <a:r>
              <a:rPr lang="en-US" sz="2200" b="1" dirty="0" smtClean="0">
                <a:hlinkClick r:id="rId2"/>
              </a:rPr>
              <a:t>Agriculture</a:t>
            </a:r>
            <a:r>
              <a:rPr lang="en-US" sz="2200" b="1" dirty="0" smtClean="0"/>
              <a:t>:  </a:t>
            </a:r>
            <a:r>
              <a:rPr lang="en-US" sz="2200" b="1" dirty="0" smtClean="0">
                <a:ln>
                  <a:solidFill>
                    <a:srgbClr val="000000"/>
                  </a:solidFill>
                </a:ln>
              </a:rPr>
              <a:t>FARM BILL </a:t>
            </a:r>
          </a:p>
          <a:p>
            <a:pPr fontAlgn="base"/>
            <a:r>
              <a:rPr lang="en-US" sz="2200" b="1" dirty="0" smtClean="0">
                <a:hlinkClick r:id="rId3"/>
              </a:rPr>
              <a:t>Appropriations</a:t>
            </a:r>
            <a:endParaRPr lang="en-US" sz="2200" b="1" dirty="0" smtClean="0"/>
          </a:p>
          <a:p>
            <a:pPr fontAlgn="base"/>
            <a:r>
              <a:rPr lang="en-US" sz="2200" b="1" dirty="0" smtClean="0">
                <a:hlinkClick r:id="rId4"/>
              </a:rPr>
              <a:t>Armed Services</a:t>
            </a:r>
            <a:endParaRPr lang="en-US" sz="2200" b="1" dirty="0" smtClean="0"/>
          </a:p>
          <a:p>
            <a:pPr fontAlgn="base"/>
            <a:r>
              <a:rPr lang="en-US" sz="2200" b="1" dirty="0" smtClean="0">
                <a:hlinkClick r:id="rId5"/>
              </a:rPr>
              <a:t>Budget</a:t>
            </a:r>
            <a:endParaRPr lang="en-US" sz="2200" b="1" dirty="0" smtClean="0"/>
          </a:p>
          <a:p>
            <a:pPr fontAlgn="base"/>
            <a:r>
              <a:rPr lang="en-US" sz="2200" b="1" dirty="0" smtClean="0">
                <a:hlinkClick r:id="rId6"/>
              </a:rPr>
              <a:t>Education and the Workforce</a:t>
            </a:r>
            <a:endParaRPr lang="en-US" sz="2200" b="1" dirty="0" smtClean="0"/>
          </a:p>
          <a:p>
            <a:pPr fontAlgn="base"/>
            <a:r>
              <a:rPr lang="en-US" sz="2200" b="1" dirty="0" smtClean="0">
                <a:hlinkClick r:id="rId7"/>
              </a:rPr>
              <a:t>Energy and Commerce</a:t>
            </a:r>
            <a:endParaRPr lang="en-US" sz="2200" b="1" dirty="0" smtClean="0"/>
          </a:p>
          <a:p>
            <a:pPr fontAlgn="base"/>
            <a:r>
              <a:rPr lang="en-US" sz="2200" b="1" dirty="0" smtClean="0">
                <a:hlinkClick r:id="rId8"/>
              </a:rPr>
              <a:t>Ethics</a:t>
            </a:r>
            <a:endParaRPr lang="en-US" sz="2200" b="1" dirty="0" smtClean="0"/>
          </a:p>
          <a:p>
            <a:pPr fontAlgn="base"/>
            <a:r>
              <a:rPr lang="en-US" sz="2200" b="1" dirty="0" smtClean="0">
                <a:hlinkClick r:id="rId9"/>
              </a:rPr>
              <a:t>Financial Services</a:t>
            </a:r>
            <a:endParaRPr lang="en-US" sz="2200" b="1" dirty="0" smtClean="0"/>
          </a:p>
          <a:p>
            <a:pPr fontAlgn="base"/>
            <a:r>
              <a:rPr lang="en-US" sz="2200" b="1" dirty="0" smtClean="0">
                <a:hlinkClick r:id="rId10"/>
              </a:rPr>
              <a:t>Foreign </a:t>
            </a:r>
            <a:r>
              <a:rPr lang="en-US" sz="2200" b="1" dirty="0" smtClean="0">
                <a:hlinkClick r:id="rId10"/>
              </a:rPr>
              <a:t>Affairs</a:t>
            </a:r>
            <a:r>
              <a:rPr lang="en-US" sz="2200" b="1" dirty="0" smtClean="0"/>
              <a:t>: </a:t>
            </a:r>
            <a:r>
              <a:rPr lang="en-US" sz="2200" b="1" dirty="0" smtClean="0">
                <a:solidFill>
                  <a:srgbClr val="7030A0"/>
                </a:solidFill>
              </a:rPr>
              <a:t>NOT TRADE</a:t>
            </a:r>
            <a:endParaRPr lang="en-US" sz="2200" b="1" dirty="0" smtClean="0">
              <a:solidFill>
                <a:srgbClr val="7030A0"/>
              </a:solidFill>
            </a:endParaRPr>
          </a:p>
          <a:p>
            <a:pPr fontAlgn="base"/>
            <a:r>
              <a:rPr lang="en-US" sz="2200" b="1" dirty="0" smtClean="0">
                <a:hlinkClick r:id="rId11"/>
              </a:rPr>
              <a:t>Homeland Security</a:t>
            </a:r>
            <a:endParaRPr lang="en-US" sz="2200" b="1" dirty="0" smtClean="0"/>
          </a:p>
          <a:p>
            <a:pPr fontAlgn="base"/>
            <a:r>
              <a:rPr lang="en-US" sz="2200" b="1" dirty="0" smtClean="0">
                <a:hlinkClick r:id="rId12"/>
              </a:rPr>
              <a:t>House Administration</a:t>
            </a:r>
            <a:endParaRPr lang="en-US" sz="2200" b="1" dirty="0" smtClean="0"/>
          </a:p>
          <a:p>
            <a:pPr fontAlgn="base"/>
            <a:r>
              <a:rPr lang="en-US" sz="2200" b="1" dirty="0" smtClean="0">
                <a:hlinkClick r:id="rId13"/>
              </a:rPr>
              <a:t>Intelligence</a:t>
            </a:r>
            <a:endParaRPr lang="en-US" sz="2200" b="1" dirty="0" smtClean="0"/>
          </a:p>
          <a:p>
            <a:pPr fontAlgn="base"/>
            <a:endParaRPr lang="en-US" sz="2200" dirty="0" smtClean="0"/>
          </a:p>
          <a:p>
            <a:endParaRPr lang="en-US" sz="2200" dirty="0"/>
          </a:p>
        </p:txBody>
      </p:sp>
      <p:sp>
        <p:nvSpPr>
          <p:cNvPr id="4" name="Content Placeholder 3"/>
          <p:cNvSpPr>
            <a:spLocks noGrp="1"/>
          </p:cNvSpPr>
          <p:nvPr>
            <p:ph sz="half" idx="2"/>
          </p:nvPr>
        </p:nvSpPr>
        <p:spPr>
          <a:xfrm>
            <a:off x="4648200" y="1600200"/>
            <a:ext cx="4038600" cy="4800600"/>
          </a:xfrm>
        </p:spPr>
        <p:txBody>
          <a:bodyPr>
            <a:normAutofit fontScale="62500" lnSpcReduction="20000"/>
          </a:bodyPr>
          <a:lstStyle/>
          <a:p>
            <a:pPr fontAlgn="base"/>
            <a:r>
              <a:rPr lang="en-US" sz="3500" b="1" dirty="0" smtClean="0">
                <a:hlinkClick r:id="rId14"/>
              </a:rPr>
              <a:t>Judiciary</a:t>
            </a:r>
            <a:endParaRPr lang="en-US" sz="3500" b="1" dirty="0" smtClean="0"/>
          </a:p>
          <a:p>
            <a:pPr fontAlgn="base"/>
            <a:r>
              <a:rPr lang="en-US" sz="3500" b="1" dirty="0" smtClean="0">
                <a:hlinkClick r:id="rId15"/>
              </a:rPr>
              <a:t>Natural Resources</a:t>
            </a:r>
            <a:endParaRPr lang="en-US" sz="3500" b="1" dirty="0" smtClean="0"/>
          </a:p>
          <a:p>
            <a:pPr fontAlgn="base"/>
            <a:r>
              <a:rPr lang="en-US" sz="3500" b="1" dirty="0" smtClean="0">
                <a:hlinkClick r:id="rId16"/>
              </a:rPr>
              <a:t>Oversight and Government Reform</a:t>
            </a:r>
            <a:endParaRPr lang="en-US" sz="3500" b="1" dirty="0" smtClean="0"/>
          </a:p>
          <a:p>
            <a:pPr fontAlgn="base"/>
            <a:r>
              <a:rPr lang="en-US" sz="3500" b="1" dirty="0" smtClean="0">
                <a:hlinkClick r:id="rId17"/>
              </a:rPr>
              <a:t>Rules</a:t>
            </a:r>
            <a:endParaRPr lang="en-US" sz="3500" b="1" dirty="0" smtClean="0"/>
          </a:p>
          <a:p>
            <a:pPr fontAlgn="base"/>
            <a:r>
              <a:rPr lang="en-US" sz="3500" b="1" dirty="0" smtClean="0">
                <a:hlinkClick r:id="rId18"/>
              </a:rPr>
              <a:t>Science, Space, and Technology</a:t>
            </a:r>
            <a:endParaRPr lang="en-US" sz="3500" b="1" dirty="0" smtClean="0"/>
          </a:p>
          <a:p>
            <a:pPr fontAlgn="base"/>
            <a:r>
              <a:rPr lang="en-US" sz="3500" b="1" dirty="0" smtClean="0">
                <a:hlinkClick r:id="rId19"/>
              </a:rPr>
              <a:t>Small Business</a:t>
            </a:r>
            <a:endParaRPr lang="en-US" sz="3500" b="1" dirty="0" smtClean="0"/>
          </a:p>
          <a:p>
            <a:pPr fontAlgn="base"/>
            <a:r>
              <a:rPr lang="en-US" sz="3500" b="1" dirty="0" smtClean="0">
                <a:hlinkClick r:id="rId20"/>
              </a:rPr>
              <a:t>Transportation and Infrastructure</a:t>
            </a:r>
            <a:endParaRPr lang="en-US" sz="3500" b="1" dirty="0" smtClean="0"/>
          </a:p>
          <a:p>
            <a:pPr fontAlgn="base"/>
            <a:r>
              <a:rPr lang="en-US" sz="3500" b="1" dirty="0" smtClean="0">
                <a:hlinkClick r:id="rId21"/>
              </a:rPr>
              <a:t>Veterans' Affairs</a:t>
            </a:r>
            <a:endParaRPr lang="en-US" sz="3500" b="1" dirty="0" smtClean="0"/>
          </a:p>
          <a:p>
            <a:pPr fontAlgn="base"/>
            <a:r>
              <a:rPr lang="en-US" sz="3500" b="1" dirty="0" smtClean="0">
                <a:hlinkClick r:id="rId22"/>
              </a:rPr>
              <a:t>Ways and Means</a:t>
            </a:r>
            <a:r>
              <a:rPr lang="en-US" sz="3400" b="1" dirty="0" smtClean="0">
                <a:solidFill>
                  <a:srgbClr val="FF0000"/>
                </a:solidFill>
              </a:rPr>
              <a:t>: </a:t>
            </a:r>
            <a:r>
              <a:rPr lang="en-US" sz="3500" b="1" dirty="0" smtClean="0">
                <a:ln>
                  <a:solidFill>
                    <a:srgbClr val="000000"/>
                  </a:solidFill>
                </a:ln>
                <a:solidFill>
                  <a:srgbClr val="FF0000"/>
                </a:solidFill>
              </a:rPr>
              <a:t>TRADE: GSP, TPA, FTAs, Normal Trade Relations (NTR), </a:t>
            </a:r>
            <a:r>
              <a:rPr lang="en-US" sz="3500" b="1" dirty="0" smtClean="0">
                <a:ln>
                  <a:solidFill>
                    <a:srgbClr val="000000"/>
                  </a:solidFill>
                </a:ln>
                <a:solidFill>
                  <a:srgbClr val="FF0000"/>
                </a:solidFill>
              </a:rPr>
              <a:t>Customs, </a:t>
            </a:r>
            <a:r>
              <a:rPr lang="en-US" sz="3500" b="1" dirty="0" smtClean="0">
                <a:ln>
                  <a:solidFill>
                    <a:srgbClr val="000000"/>
                  </a:solidFill>
                </a:ln>
                <a:solidFill>
                  <a:srgbClr val="FF0000"/>
                </a:solidFill>
              </a:rPr>
              <a:t>Miscellaneous Tariff Bill  </a:t>
            </a:r>
          </a:p>
          <a:p>
            <a:endParaRPr lang="en-US" dirty="0"/>
          </a:p>
        </p:txBody>
      </p:sp>
      <p:sp>
        <p:nvSpPr>
          <p:cNvPr id="5" name="Slide Number Placeholder 4"/>
          <p:cNvSpPr>
            <a:spLocks noGrp="1"/>
          </p:cNvSpPr>
          <p:nvPr>
            <p:ph type="sldNum" sz="quarter" idx="12"/>
          </p:nvPr>
        </p:nvSpPr>
        <p:spPr/>
        <p:txBody>
          <a:bodyPr/>
          <a:lstStyle/>
          <a:p>
            <a:fld id="{5CAD4916-8174-4FB2-8C23-E39027504FBF}" type="slidenum">
              <a:rPr lang="en-US" smtClean="0"/>
              <a:pPr/>
              <a:t>25</a:t>
            </a:fld>
            <a:endParaRPr lang="en-US" dirty="0"/>
          </a:p>
        </p:txBody>
      </p:sp>
      <p:sp>
        <p:nvSpPr>
          <p:cNvPr id="6" name="Rectangle 5"/>
          <p:cNvSpPr>
            <a:spLocks noChangeAspect="1"/>
          </p:cNvSpPr>
          <p:nvPr/>
        </p:nvSpPr>
        <p:spPr>
          <a:xfrm>
            <a:off x="152400" y="152400"/>
            <a:ext cx="8839200" cy="6553200"/>
          </a:xfrm>
          <a:prstGeom prst="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7" descr="C:\Users\Lahiru\Documents\Sandler trade Logo.jpg"/>
          <p:cNvPicPr>
            <a:picLocks noChangeAspect="1" noChangeArrowheads="1"/>
          </p:cNvPicPr>
          <p:nvPr/>
        </p:nvPicPr>
        <p:blipFill>
          <a:blip r:embed="rId23" cstate="print"/>
          <a:srcRect/>
          <a:stretch>
            <a:fillRect/>
          </a:stretch>
        </p:blipFill>
        <p:spPr bwMode="auto">
          <a:xfrm>
            <a:off x="8220956" y="5778500"/>
            <a:ext cx="746760" cy="622300"/>
          </a:xfrm>
          <a:prstGeom prst="rect">
            <a:avLst/>
          </a:prstGeom>
          <a:noFill/>
          <a:ln w="9525">
            <a:noFill/>
            <a:miter lim="800000"/>
            <a:headEnd/>
            <a:tailEnd/>
          </a:ln>
        </p:spPr>
      </p:pic>
    </p:spTree>
    <p:extLst>
      <p:ext uri="{BB962C8B-B14F-4D97-AF65-F5344CB8AC3E}">
        <p14:creationId xmlns:p14="http://schemas.microsoft.com/office/powerpoint/2010/main" val="2549800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838200"/>
          </a:xfrm>
        </p:spPr>
        <p:txBody>
          <a:bodyPr>
            <a:normAutofit fontScale="90000"/>
          </a:bodyPr>
          <a:lstStyle/>
          <a:p>
            <a:r>
              <a:rPr lang="en-US" b="1" dirty="0" smtClean="0">
                <a:ln>
                  <a:solidFill>
                    <a:srgbClr val="000000"/>
                  </a:solidFill>
                </a:ln>
                <a:solidFill>
                  <a:srgbClr val="FF0000"/>
                </a:solidFill>
              </a:rPr>
              <a:t>Senate Committees</a:t>
            </a:r>
            <a:r>
              <a:rPr lang="en-US" dirty="0" smtClean="0"/>
              <a:t/>
            </a:r>
            <a:br>
              <a:rPr lang="en-US" dirty="0" smtClean="0"/>
            </a:br>
            <a:endParaRPr lang="en-US" dirty="0"/>
          </a:p>
        </p:txBody>
      </p:sp>
      <p:sp>
        <p:nvSpPr>
          <p:cNvPr id="4" name="Content Placeholder 3"/>
          <p:cNvSpPr>
            <a:spLocks noGrp="1"/>
          </p:cNvSpPr>
          <p:nvPr>
            <p:ph sz="half" idx="1"/>
          </p:nvPr>
        </p:nvSpPr>
        <p:spPr>
          <a:xfrm>
            <a:off x="457200" y="1066800"/>
            <a:ext cx="4038600" cy="5410200"/>
          </a:xfrm>
        </p:spPr>
        <p:txBody>
          <a:bodyPr>
            <a:normAutofit fontScale="77500" lnSpcReduction="20000"/>
          </a:bodyPr>
          <a:lstStyle/>
          <a:p>
            <a:pPr fontAlgn="base"/>
            <a:r>
              <a:rPr lang="en-US" b="1" dirty="0" smtClean="0">
                <a:hlinkClick r:id="rId2"/>
              </a:rPr>
              <a:t>Aging</a:t>
            </a:r>
            <a:endParaRPr lang="en-US" b="1" dirty="0" smtClean="0"/>
          </a:p>
          <a:p>
            <a:pPr fontAlgn="base"/>
            <a:r>
              <a:rPr lang="en-US" b="1" dirty="0" smtClean="0">
                <a:hlinkClick r:id="rId3"/>
              </a:rPr>
              <a:t>Agriculture, Nutrition, and Forestry</a:t>
            </a:r>
            <a:r>
              <a:rPr lang="en-US" b="1" dirty="0" smtClean="0"/>
              <a:t> : </a:t>
            </a:r>
            <a:r>
              <a:rPr lang="en-US" b="1" dirty="0" smtClean="0">
                <a:ln>
                  <a:solidFill>
                    <a:srgbClr val="000000"/>
                  </a:solidFill>
                </a:ln>
                <a:solidFill>
                  <a:srgbClr val="6DBF57"/>
                </a:solidFill>
              </a:rPr>
              <a:t>FARM BILL</a:t>
            </a:r>
          </a:p>
          <a:p>
            <a:pPr fontAlgn="base"/>
            <a:r>
              <a:rPr lang="en-US" b="1" dirty="0" smtClean="0">
                <a:hlinkClick r:id="rId4"/>
              </a:rPr>
              <a:t>Appropriations</a:t>
            </a:r>
            <a:endParaRPr lang="en-US" b="1" dirty="0" smtClean="0"/>
          </a:p>
          <a:p>
            <a:pPr fontAlgn="base"/>
            <a:r>
              <a:rPr lang="en-US" b="1" dirty="0" smtClean="0">
                <a:hlinkClick r:id="rId5"/>
              </a:rPr>
              <a:t>Armed Services</a:t>
            </a:r>
            <a:endParaRPr lang="en-US" b="1" dirty="0" smtClean="0"/>
          </a:p>
          <a:p>
            <a:pPr fontAlgn="base"/>
            <a:r>
              <a:rPr lang="en-US" b="1" dirty="0" smtClean="0">
                <a:hlinkClick r:id="rId6"/>
              </a:rPr>
              <a:t>Banking, Housing, and Urban Affairs</a:t>
            </a:r>
            <a:endParaRPr lang="en-US" b="1" dirty="0" smtClean="0"/>
          </a:p>
          <a:p>
            <a:pPr fontAlgn="base"/>
            <a:r>
              <a:rPr lang="en-US" b="1" dirty="0" smtClean="0">
                <a:hlinkClick r:id="rId7"/>
              </a:rPr>
              <a:t>Budget</a:t>
            </a:r>
            <a:endParaRPr lang="en-US" b="1" dirty="0" smtClean="0"/>
          </a:p>
          <a:p>
            <a:pPr fontAlgn="base"/>
            <a:r>
              <a:rPr lang="en-US" b="1" dirty="0" smtClean="0">
                <a:hlinkClick r:id="rId8"/>
              </a:rPr>
              <a:t>Commerce, Science, and Transportation</a:t>
            </a:r>
            <a:endParaRPr lang="en-US" b="1" dirty="0" smtClean="0"/>
          </a:p>
          <a:p>
            <a:pPr fontAlgn="base"/>
            <a:r>
              <a:rPr lang="en-US" b="1" dirty="0" smtClean="0">
                <a:hlinkClick r:id="rId9"/>
              </a:rPr>
              <a:t>Energy and Natural Resources</a:t>
            </a:r>
            <a:endParaRPr lang="en-US" b="1" dirty="0" smtClean="0"/>
          </a:p>
          <a:p>
            <a:pPr fontAlgn="base"/>
            <a:r>
              <a:rPr lang="en-US" b="1" dirty="0" smtClean="0">
                <a:hlinkClick r:id="rId10"/>
              </a:rPr>
              <a:t>Environment and Public Works</a:t>
            </a:r>
            <a:endParaRPr lang="en-US" b="1" dirty="0" smtClean="0"/>
          </a:p>
          <a:p>
            <a:pPr fontAlgn="base"/>
            <a:r>
              <a:rPr lang="en-US" b="1" dirty="0" smtClean="0">
                <a:hlinkClick r:id="rId11"/>
              </a:rPr>
              <a:t>Ethics</a:t>
            </a:r>
            <a:endParaRPr lang="en-US" b="1" dirty="0" smtClean="0"/>
          </a:p>
          <a:p>
            <a:pPr fontAlgn="base"/>
            <a:r>
              <a:rPr lang="en-US" b="1" dirty="0" smtClean="0">
                <a:hlinkClick r:id="rId12"/>
              </a:rPr>
              <a:t>Finance</a:t>
            </a:r>
            <a:r>
              <a:rPr lang="en-US" b="1" dirty="0" smtClean="0"/>
              <a:t>: </a:t>
            </a:r>
            <a:r>
              <a:rPr lang="en-US" b="1" dirty="0" smtClean="0">
                <a:ln>
                  <a:solidFill>
                    <a:srgbClr val="000000"/>
                  </a:solidFill>
                </a:ln>
                <a:solidFill>
                  <a:srgbClr val="FF0000"/>
                </a:solidFill>
              </a:rPr>
              <a:t>TRADE: GSP, TPA, NTR, MISCELLANEOUS TARIFF </a:t>
            </a:r>
            <a:r>
              <a:rPr lang="en-US" b="1" dirty="0" smtClean="0">
                <a:ln>
                  <a:solidFill>
                    <a:srgbClr val="000000"/>
                  </a:solidFill>
                </a:ln>
                <a:solidFill>
                  <a:srgbClr val="FF0000"/>
                </a:solidFill>
              </a:rPr>
              <a:t>BILL, CUSTOMS REAUTH.</a:t>
            </a:r>
            <a:endParaRPr lang="en-US" dirty="0" smtClean="0"/>
          </a:p>
        </p:txBody>
      </p:sp>
      <p:sp>
        <p:nvSpPr>
          <p:cNvPr id="6" name="Content Placeholder 5"/>
          <p:cNvSpPr>
            <a:spLocks noGrp="1"/>
          </p:cNvSpPr>
          <p:nvPr>
            <p:ph sz="half" idx="2"/>
          </p:nvPr>
        </p:nvSpPr>
        <p:spPr>
          <a:xfrm>
            <a:off x="4648200" y="1143000"/>
            <a:ext cx="4038600" cy="5410200"/>
          </a:xfrm>
        </p:spPr>
        <p:txBody>
          <a:bodyPr>
            <a:normAutofit fontScale="77500" lnSpcReduction="20000"/>
          </a:bodyPr>
          <a:lstStyle/>
          <a:p>
            <a:pPr fontAlgn="base"/>
            <a:r>
              <a:rPr lang="en-US" b="1" dirty="0" smtClean="0">
                <a:hlinkClick r:id="rId13"/>
              </a:rPr>
              <a:t>Foreign </a:t>
            </a:r>
            <a:r>
              <a:rPr lang="en-US" b="1" dirty="0" smtClean="0">
                <a:hlinkClick r:id="rId13"/>
              </a:rPr>
              <a:t>Relations</a:t>
            </a:r>
            <a:r>
              <a:rPr lang="en-US" b="1" dirty="0" smtClean="0"/>
              <a:t>: </a:t>
            </a:r>
            <a:r>
              <a:rPr lang="en-US" b="1" dirty="0" smtClean="0">
                <a:ln>
                  <a:solidFill>
                    <a:schemeClr val="tx1"/>
                  </a:solidFill>
                </a:ln>
                <a:solidFill>
                  <a:srgbClr val="7030A0"/>
                </a:solidFill>
              </a:rPr>
              <a:t>NOT TRADE</a:t>
            </a:r>
            <a:endParaRPr lang="en-US" b="1" dirty="0" smtClean="0">
              <a:ln>
                <a:solidFill>
                  <a:schemeClr val="tx1"/>
                </a:solidFill>
              </a:ln>
              <a:solidFill>
                <a:srgbClr val="7030A0"/>
              </a:solidFill>
            </a:endParaRPr>
          </a:p>
          <a:p>
            <a:pPr fontAlgn="base"/>
            <a:r>
              <a:rPr lang="en-US" b="1" dirty="0" smtClean="0">
                <a:hlinkClick r:id="rId14"/>
              </a:rPr>
              <a:t>Health, Education, Labor, and Pensions</a:t>
            </a:r>
            <a:endParaRPr lang="en-US" b="1" dirty="0" smtClean="0"/>
          </a:p>
          <a:p>
            <a:pPr fontAlgn="base"/>
            <a:r>
              <a:rPr lang="en-US" b="1" dirty="0" smtClean="0">
                <a:hlinkClick r:id="rId15"/>
              </a:rPr>
              <a:t>Homeland Security and Governmental Affairs</a:t>
            </a:r>
            <a:endParaRPr lang="en-US" b="1" dirty="0" smtClean="0"/>
          </a:p>
          <a:p>
            <a:pPr fontAlgn="base"/>
            <a:r>
              <a:rPr lang="en-US" b="1" dirty="0" smtClean="0">
                <a:hlinkClick r:id="rId16"/>
              </a:rPr>
              <a:t>Indian Affairs</a:t>
            </a:r>
            <a:endParaRPr lang="en-US" b="1" dirty="0" smtClean="0"/>
          </a:p>
          <a:p>
            <a:pPr fontAlgn="base"/>
            <a:r>
              <a:rPr lang="en-US" b="1" dirty="0" smtClean="0">
                <a:hlinkClick r:id="rId17"/>
              </a:rPr>
              <a:t>Intelligence</a:t>
            </a:r>
            <a:endParaRPr lang="en-US" b="1" dirty="0" smtClean="0"/>
          </a:p>
          <a:p>
            <a:pPr fontAlgn="base"/>
            <a:r>
              <a:rPr lang="en-US" b="1" dirty="0" smtClean="0">
                <a:hlinkClick r:id="rId18"/>
              </a:rPr>
              <a:t>Judiciary</a:t>
            </a:r>
            <a:endParaRPr lang="en-US" b="1" dirty="0" smtClean="0"/>
          </a:p>
          <a:p>
            <a:pPr fontAlgn="base"/>
            <a:r>
              <a:rPr lang="en-US" b="1" dirty="0" smtClean="0">
                <a:hlinkClick r:id="rId19"/>
              </a:rPr>
              <a:t>Rules and Administration</a:t>
            </a:r>
            <a:endParaRPr lang="en-US" b="1" dirty="0" smtClean="0"/>
          </a:p>
          <a:p>
            <a:pPr fontAlgn="base"/>
            <a:r>
              <a:rPr lang="en-US" b="1" dirty="0" smtClean="0">
                <a:hlinkClick r:id="rId20"/>
              </a:rPr>
              <a:t>Small Business and Entrepreneurship</a:t>
            </a:r>
            <a:endParaRPr lang="en-US" b="1" dirty="0" smtClean="0"/>
          </a:p>
          <a:p>
            <a:pPr fontAlgn="base"/>
            <a:r>
              <a:rPr lang="en-US" b="1" dirty="0" smtClean="0">
                <a:hlinkClick r:id="rId21"/>
              </a:rPr>
              <a:t>Veterans</a:t>
            </a:r>
            <a:r>
              <a:rPr lang="en-US" b="1" dirty="0" smtClean="0">
                <a:hlinkClick r:id="rId21"/>
              </a:rPr>
              <a:t>' Affairs</a:t>
            </a:r>
            <a:endParaRPr lang="en-US" b="1" dirty="0" smtClean="0"/>
          </a:p>
          <a:p>
            <a:endParaRPr lang="en-US" dirty="0" smtClean="0"/>
          </a:p>
          <a:p>
            <a:endParaRPr lang="en-US" dirty="0"/>
          </a:p>
        </p:txBody>
      </p:sp>
      <p:sp>
        <p:nvSpPr>
          <p:cNvPr id="2" name="Slide Number Placeholder 1"/>
          <p:cNvSpPr>
            <a:spLocks noGrp="1"/>
          </p:cNvSpPr>
          <p:nvPr>
            <p:ph type="sldNum" sz="quarter" idx="12"/>
          </p:nvPr>
        </p:nvSpPr>
        <p:spPr/>
        <p:txBody>
          <a:bodyPr/>
          <a:lstStyle/>
          <a:p>
            <a:fld id="{5CAD4916-8174-4FB2-8C23-E39027504FBF}" type="slidenum">
              <a:rPr lang="en-US" smtClean="0"/>
              <a:pPr/>
              <a:t>26</a:t>
            </a:fld>
            <a:endParaRPr lang="en-US" dirty="0"/>
          </a:p>
        </p:txBody>
      </p:sp>
      <p:sp>
        <p:nvSpPr>
          <p:cNvPr id="7" name="Rectangle 6"/>
          <p:cNvSpPr>
            <a:spLocks noChangeAspect="1"/>
          </p:cNvSpPr>
          <p:nvPr/>
        </p:nvSpPr>
        <p:spPr>
          <a:xfrm>
            <a:off x="152400" y="152400"/>
            <a:ext cx="8839200" cy="6553200"/>
          </a:xfrm>
          <a:prstGeom prst="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7" descr="C:\Users\Lahiru\Documents\Sandler trade Logo.jpg"/>
          <p:cNvPicPr>
            <a:picLocks noChangeAspect="1" noChangeArrowheads="1"/>
          </p:cNvPicPr>
          <p:nvPr/>
        </p:nvPicPr>
        <p:blipFill>
          <a:blip r:embed="rId22" cstate="print"/>
          <a:srcRect/>
          <a:stretch>
            <a:fillRect/>
          </a:stretch>
        </p:blipFill>
        <p:spPr bwMode="auto">
          <a:xfrm>
            <a:off x="7391400" y="5718175"/>
            <a:ext cx="746760" cy="622300"/>
          </a:xfrm>
          <a:prstGeom prst="rect">
            <a:avLst/>
          </a:prstGeom>
          <a:noFill/>
          <a:ln w="9525">
            <a:noFill/>
            <a:miter lim="800000"/>
            <a:headEnd/>
            <a:tailEnd/>
          </a:ln>
        </p:spPr>
      </p:pic>
    </p:spTree>
    <p:extLst>
      <p:ext uri="{BB962C8B-B14F-4D97-AF65-F5344CB8AC3E}">
        <p14:creationId xmlns:p14="http://schemas.microsoft.com/office/powerpoint/2010/main" val="8914563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792162"/>
          </a:xfrm>
          <a:ln>
            <a:noFill/>
          </a:ln>
        </p:spPr>
        <p:txBody>
          <a:bodyPr/>
          <a:lstStyle/>
          <a:p>
            <a:r>
              <a:rPr lang="en-US" b="1" dirty="0" smtClean="0">
                <a:ln>
                  <a:solidFill>
                    <a:schemeClr val="tx1"/>
                  </a:solidFill>
                </a:ln>
                <a:solidFill>
                  <a:schemeClr val="accent1"/>
                </a:solidFill>
              </a:rPr>
              <a:t>TPA Summary</a:t>
            </a:r>
            <a:endParaRPr lang="en-US" b="1" dirty="0">
              <a:ln>
                <a:solidFill>
                  <a:schemeClr val="tx1"/>
                </a:solidFill>
              </a:ln>
              <a:solidFill>
                <a:schemeClr val="accent1"/>
              </a:solidFill>
            </a:endParaRPr>
          </a:p>
        </p:txBody>
      </p:sp>
      <p:sp>
        <p:nvSpPr>
          <p:cNvPr id="7" name="Content Placeholder 6"/>
          <p:cNvSpPr>
            <a:spLocks noGrp="1"/>
          </p:cNvSpPr>
          <p:nvPr>
            <p:ph idx="1"/>
          </p:nvPr>
        </p:nvSpPr>
        <p:spPr>
          <a:xfrm>
            <a:off x="304800" y="1219200"/>
            <a:ext cx="8534400" cy="4525963"/>
          </a:xfrm>
        </p:spPr>
        <p:txBody>
          <a:bodyPr>
            <a:normAutofit fontScale="25000" lnSpcReduction="20000"/>
          </a:bodyPr>
          <a:lstStyle/>
          <a:p>
            <a:r>
              <a:rPr lang="en-US" sz="6200" b="1" dirty="0" smtClean="0"/>
              <a:t>Authorizes President </a:t>
            </a:r>
            <a:r>
              <a:rPr lang="en-US" sz="6200" b="1" dirty="0"/>
              <a:t>to enter into trade agreements with foreign countries </a:t>
            </a:r>
            <a:r>
              <a:rPr lang="en-US" sz="6200" b="1" dirty="0" smtClean="0"/>
              <a:t>for </a:t>
            </a:r>
            <a:r>
              <a:rPr lang="en-US" sz="6200" b="1" dirty="0"/>
              <a:t>reduction or elimination of tariff or nontariff barriers before July 1, 2018, or before July 1, 2021, if trade authorities procedures are extended to implementing bills (congressional </a:t>
            </a:r>
            <a:r>
              <a:rPr lang="en-US" sz="6200" b="1" dirty="0" smtClean="0"/>
              <a:t>approval)</a:t>
            </a:r>
            <a:endParaRPr lang="en-US" sz="6200" b="1" dirty="0"/>
          </a:p>
          <a:p>
            <a:r>
              <a:rPr lang="en-US" sz="6200" b="1" dirty="0" smtClean="0"/>
              <a:t>Authorizes President </a:t>
            </a:r>
            <a:r>
              <a:rPr lang="en-US" sz="6200" b="1" dirty="0"/>
              <a:t>to proclaim necessary or appropriate modifications or continuation of </a:t>
            </a:r>
            <a:r>
              <a:rPr lang="en-US" sz="6200" b="1" dirty="0" smtClean="0"/>
              <a:t>existing </a:t>
            </a:r>
            <a:r>
              <a:rPr lang="en-US" sz="6200" b="1" dirty="0"/>
              <a:t>duty, </a:t>
            </a:r>
            <a:r>
              <a:rPr lang="en-US" sz="6200" b="1" dirty="0" smtClean="0"/>
              <a:t>continue </a:t>
            </a:r>
            <a:r>
              <a:rPr lang="en-US" sz="6200" b="1" dirty="0"/>
              <a:t>existing duty-free or excise treatment, or </a:t>
            </a:r>
            <a:r>
              <a:rPr lang="en-US" sz="6200" b="1" dirty="0" smtClean="0"/>
              <a:t>additional duties</a:t>
            </a:r>
            <a:endParaRPr lang="en-US" sz="6200" b="1" dirty="0"/>
          </a:p>
          <a:p>
            <a:r>
              <a:rPr lang="en-US" sz="6200" b="1" dirty="0" smtClean="0"/>
              <a:t>Subjects </a:t>
            </a:r>
            <a:r>
              <a:rPr lang="en-US" sz="6200" b="1" dirty="0"/>
              <a:t>trade agreements to congressional oversight and approval, consultations, and access to information requirements.</a:t>
            </a:r>
          </a:p>
          <a:p>
            <a:r>
              <a:rPr lang="en-US" sz="6200" b="1" dirty="0" smtClean="0"/>
              <a:t>Requires </a:t>
            </a:r>
            <a:r>
              <a:rPr lang="en-US" sz="6200" b="1" dirty="0"/>
              <a:t>the convening each Congress of the House and the Senate Advisory Groups on Negotiations to consult with and advise the United States Trade Representative (USTR) regarding the formulation of specific objectives, negotiating strategies and positions, the development of the applicable trade agreement, and compliance and enforcement of the negotiated commitments under the trade agreement.</a:t>
            </a:r>
          </a:p>
          <a:p>
            <a:r>
              <a:rPr lang="en-US" sz="6200" b="1" dirty="0" smtClean="0"/>
              <a:t>Amends </a:t>
            </a:r>
            <a:r>
              <a:rPr lang="en-US" sz="6200" b="1" dirty="0"/>
              <a:t>the Trade Act of 1974 to establish within the Office of the USTR the position of Chief Transparency Officer to consult with Congress on transparency policy, coordinate transparency in trade negotiations, engage and assist the public, and </a:t>
            </a:r>
            <a:r>
              <a:rPr lang="en-US" sz="6200" b="1" dirty="0" smtClean="0"/>
              <a:t>advise the USTR</a:t>
            </a:r>
            <a:endParaRPr lang="en-US" sz="6200" b="1" dirty="0"/>
          </a:p>
          <a:p>
            <a:r>
              <a:rPr lang="en-US" sz="6200" b="1" dirty="0" smtClean="0"/>
              <a:t>Prescribes </a:t>
            </a:r>
            <a:r>
              <a:rPr lang="en-US" sz="6200" b="1" dirty="0"/>
              <a:t>procedures for resolutions of disapproval in the House and the Senate before the President enters into any trade agreement.</a:t>
            </a:r>
          </a:p>
          <a:p>
            <a:r>
              <a:rPr lang="en-US" sz="6200" b="1" dirty="0" smtClean="0"/>
              <a:t>Declares </a:t>
            </a:r>
            <a:r>
              <a:rPr lang="en-US" sz="6200" b="1" dirty="0"/>
              <a:t>that trade authorities procedures shall not apply to any implementing bill submitted with respect to a trade agreement</a:t>
            </a:r>
            <a:r>
              <a:rPr lang="en-US" sz="6200" b="1" dirty="0" smtClean="0"/>
              <a:t>: a) if </a:t>
            </a:r>
            <a:r>
              <a:rPr lang="en-US" sz="6200" b="1" dirty="0"/>
              <a:t>both chambers of Congress agree by a certain deadline to a procedural disapproval resolution for lack of notice or consultations, </a:t>
            </a:r>
            <a:r>
              <a:rPr lang="en-US" sz="6200" b="1" dirty="0" smtClean="0"/>
              <a:t>and b) with </a:t>
            </a:r>
            <a:r>
              <a:rPr lang="en-US" sz="6200" b="1" dirty="0"/>
              <a:t>a country which does not fully comply and is not making significant efforts to comply with minimum standards for </a:t>
            </a:r>
            <a:r>
              <a:rPr lang="en-US" sz="6200" b="1" dirty="0" smtClean="0"/>
              <a:t>elimination </a:t>
            </a:r>
            <a:r>
              <a:rPr lang="en-US" sz="6200" b="1" dirty="0"/>
              <a:t>of human trafficking ("tier 3" country).</a:t>
            </a:r>
          </a:p>
          <a:p>
            <a:r>
              <a:rPr lang="en-US" sz="6200" b="1" dirty="0" smtClean="0"/>
              <a:t>Prescribes </a:t>
            </a:r>
            <a:r>
              <a:rPr lang="en-US" sz="6200" b="1" dirty="0"/>
              <a:t>requirements for the treatment of trade agreements entered into under the auspices of the WTO or with the Trans-Pacific Partnership countries or the European Union, which result from negotiations commenced before enactment of this Act.</a:t>
            </a:r>
          </a:p>
          <a:p>
            <a:endParaRPr lang="en-US" b="1" dirty="0"/>
          </a:p>
        </p:txBody>
      </p:sp>
      <p:sp>
        <p:nvSpPr>
          <p:cNvPr id="5" name="Slide Number Placeholder 4"/>
          <p:cNvSpPr>
            <a:spLocks noGrp="1"/>
          </p:cNvSpPr>
          <p:nvPr>
            <p:ph type="sldNum" sz="quarter" idx="12"/>
          </p:nvPr>
        </p:nvSpPr>
        <p:spPr/>
        <p:txBody>
          <a:bodyPr/>
          <a:lstStyle/>
          <a:p>
            <a:fld id="{5CAD4916-8174-4FB2-8C23-E39027504FBF}" type="slidenum">
              <a:rPr lang="en-US" smtClean="0"/>
              <a:pPr/>
              <a:t>27</a:t>
            </a:fld>
            <a:endParaRPr lang="en-US" dirty="0"/>
          </a:p>
        </p:txBody>
      </p:sp>
      <p:sp>
        <p:nvSpPr>
          <p:cNvPr id="8" name="Rectangle 7"/>
          <p:cNvSpPr>
            <a:spLocks noChangeAspect="1"/>
          </p:cNvSpPr>
          <p:nvPr/>
        </p:nvSpPr>
        <p:spPr>
          <a:xfrm>
            <a:off x="152400" y="152400"/>
            <a:ext cx="8839200" cy="6553200"/>
          </a:xfrm>
          <a:prstGeom prst="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7" descr="C:\Users\Lahiru\Documents\Sandler trade Logo.jpg"/>
          <p:cNvPicPr>
            <a:picLocks noChangeAspect="1" noChangeArrowheads="1"/>
          </p:cNvPicPr>
          <p:nvPr/>
        </p:nvPicPr>
        <p:blipFill>
          <a:blip r:embed="rId2" cstate="print"/>
          <a:srcRect/>
          <a:stretch>
            <a:fillRect/>
          </a:stretch>
        </p:blipFill>
        <p:spPr bwMode="auto">
          <a:xfrm>
            <a:off x="228600" y="6210300"/>
            <a:ext cx="457200" cy="381000"/>
          </a:xfrm>
          <a:prstGeom prst="rect">
            <a:avLst/>
          </a:prstGeom>
          <a:noFill/>
          <a:ln w="9525">
            <a:noFill/>
            <a:miter lim="800000"/>
            <a:headEnd/>
            <a:tailEnd/>
          </a:ln>
        </p:spPr>
      </p:pic>
    </p:spTree>
    <p:extLst>
      <p:ext uri="{BB962C8B-B14F-4D97-AF65-F5344CB8AC3E}">
        <p14:creationId xmlns:p14="http://schemas.microsoft.com/office/powerpoint/2010/main" val="1043238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00" y="1752600"/>
            <a:ext cx="7772400" cy="2133599"/>
          </a:xfrm>
        </p:spPr>
        <p:txBody>
          <a:bodyPr>
            <a:normAutofit/>
          </a:bodyPr>
          <a:lstStyle/>
          <a:p>
            <a:r>
              <a:rPr lang="en-US" sz="6000" b="1" dirty="0">
                <a:ln w="9525">
                  <a:solidFill>
                    <a:prstClr val="black"/>
                  </a:solidFill>
                </a:ln>
                <a:solidFill>
                  <a:srgbClr val="4F81BD"/>
                </a:solidFill>
                <a:latin typeface="+mn-lt"/>
                <a:ea typeface="+mn-ea"/>
                <a:cs typeface="+mn-cs"/>
              </a:rPr>
              <a:t>Thank you! </a:t>
            </a:r>
          </a:p>
        </p:txBody>
      </p:sp>
      <p:sp>
        <p:nvSpPr>
          <p:cNvPr id="4" name="TextBox 3"/>
          <p:cNvSpPr txBox="1"/>
          <p:nvPr/>
        </p:nvSpPr>
        <p:spPr>
          <a:xfrm>
            <a:off x="2895600" y="3997404"/>
            <a:ext cx="3505200" cy="1107996"/>
          </a:xfrm>
          <a:prstGeom prst="rect">
            <a:avLst/>
          </a:prstGeom>
          <a:noFill/>
        </p:spPr>
        <p:txBody>
          <a:bodyPr wrap="square" rtlCol="0">
            <a:spAutoFit/>
          </a:bodyPr>
          <a:lstStyle/>
          <a:p>
            <a:pPr algn="ctr"/>
            <a:endParaRPr lang="en-US" sz="1400" b="1" dirty="0" smtClean="0">
              <a:solidFill>
                <a:srgbClr val="00B050"/>
              </a:solidFill>
            </a:endParaRPr>
          </a:p>
          <a:p>
            <a:endParaRPr lang="en-US" sz="1600" b="1" dirty="0" smtClean="0">
              <a:solidFill>
                <a:schemeClr val="accent1"/>
              </a:solidFill>
            </a:endParaRPr>
          </a:p>
          <a:p>
            <a:endParaRPr lang="en-US" b="1" dirty="0"/>
          </a:p>
          <a:p>
            <a:endParaRPr lang="en-US" b="1" dirty="0"/>
          </a:p>
        </p:txBody>
      </p:sp>
      <p:pic>
        <p:nvPicPr>
          <p:cNvPr id="5" name="Picture 7" descr="C:\Users\Lahiru\Documents\Sandler trade Logo.jpg"/>
          <p:cNvPicPr>
            <a:picLocks noChangeAspect="1" noChangeArrowheads="1"/>
          </p:cNvPicPr>
          <p:nvPr/>
        </p:nvPicPr>
        <p:blipFill>
          <a:blip r:embed="rId3" cstate="print"/>
          <a:srcRect/>
          <a:stretch>
            <a:fillRect/>
          </a:stretch>
        </p:blipFill>
        <p:spPr bwMode="auto">
          <a:xfrm>
            <a:off x="3848100" y="4613355"/>
            <a:ext cx="1447799" cy="1206499"/>
          </a:xfrm>
          <a:prstGeom prst="rect">
            <a:avLst/>
          </a:prstGeom>
          <a:noFill/>
          <a:ln w="9525">
            <a:noFill/>
            <a:miter lim="800000"/>
            <a:headEnd/>
            <a:tailEnd/>
          </a:ln>
        </p:spPr>
      </p:pic>
      <p:sp>
        <p:nvSpPr>
          <p:cNvPr id="7" name="Rectangle 6"/>
          <p:cNvSpPr/>
          <p:nvPr/>
        </p:nvSpPr>
        <p:spPr>
          <a:xfrm>
            <a:off x="152400" y="152400"/>
            <a:ext cx="8839200" cy="6553200"/>
          </a:xfrm>
          <a:prstGeom prst="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ubtitle 2"/>
          <p:cNvSpPr txBox="1">
            <a:spLocks/>
          </p:cNvSpPr>
          <p:nvPr/>
        </p:nvSpPr>
        <p:spPr>
          <a:xfrm>
            <a:off x="1447800" y="3086100"/>
            <a:ext cx="6324600" cy="685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b="1" dirty="0">
              <a:ln w="9525">
                <a:noFill/>
              </a:ln>
              <a:solidFill>
                <a:schemeClr val="accent1"/>
              </a:solidFill>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00200" y="990599"/>
            <a:ext cx="6321425" cy="682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326227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7" descr="C:\Users\Lahiru\Documents\Sandler trade Logo.jpg"/>
          <p:cNvPicPr>
            <a:picLocks noChangeAspect="1" noChangeArrowheads="1"/>
          </p:cNvPicPr>
          <p:nvPr/>
        </p:nvPicPr>
        <p:blipFill>
          <a:blip r:embed="rId3" cstate="print"/>
          <a:srcRect/>
          <a:stretch>
            <a:fillRect/>
          </a:stretch>
        </p:blipFill>
        <p:spPr bwMode="auto">
          <a:xfrm>
            <a:off x="152400" y="6096000"/>
            <a:ext cx="746760" cy="622300"/>
          </a:xfrm>
          <a:prstGeom prst="rect">
            <a:avLst/>
          </a:prstGeom>
          <a:noFill/>
          <a:ln w="9525">
            <a:noFill/>
            <a:miter lim="800000"/>
            <a:headEnd/>
            <a:tailEnd/>
          </a:ln>
        </p:spPr>
      </p:pic>
      <p:sp>
        <p:nvSpPr>
          <p:cNvPr id="2" name="Title 1"/>
          <p:cNvSpPr>
            <a:spLocks noGrp="1"/>
          </p:cNvSpPr>
          <p:nvPr>
            <p:ph type="title"/>
          </p:nvPr>
        </p:nvSpPr>
        <p:spPr/>
        <p:txBody>
          <a:bodyPr/>
          <a:lstStyle/>
          <a:p>
            <a:r>
              <a:rPr lang="en-US" b="1" dirty="0" smtClean="0">
                <a:ln w="9525">
                  <a:solidFill>
                    <a:prstClr val="black"/>
                  </a:solidFill>
                </a:ln>
                <a:solidFill>
                  <a:srgbClr val="4F81BD"/>
                </a:solidFill>
              </a:rPr>
              <a:t>Seminar Content</a:t>
            </a:r>
            <a:endParaRPr lang="en-US" b="1" dirty="0">
              <a:ln>
                <a:solidFill>
                  <a:schemeClr val="tx1"/>
                </a:solidFill>
              </a:ln>
              <a:solidFill>
                <a:schemeClr val="accent1"/>
              </a:solidFill>
            </a:endParaRPr>
          </a:p>
        </p:txBody>
      </p:sp>
      <p:sp>
        <p:nvSpPr>
          <p:cNvPr id="3" name="Content Placeholder 2"/>
          <p:cNvSpPr>
            <a:spLocks noGrp="1"/>
          </p:cNvSpPr>
          <p:nvPr>
            <p:ph idx="1"/>
          </p:nvPr>
        </p:nvSpPr>
        <p:spPr>
          <a:xfrm>
            <a:off x="457200" y="1371600"/>
            <a:ext cx="8229600" cy="5029200"/>
          </a:xfrm>
        </p:spPr>
        <p:txBody>
          <a:bodyPr>
            <a:normAutofit fontScale="92500" lnSpcReduction="10000"/>
          </a:bodyPr>
          <a:lstStyle/>
          <a:p>
            <a:pPr fontAlgn="base"/>
            <a:r>
              <a:rPr lang="en-US" b="1" dirty="0" smtClean="0">
                <a:solidFill>
                  <a:srgbClr val="333333"/>
                </a:solidFill>
              </a:rPr>
              <a:t>Alphabet soup: acronyms describe trade</a:t>
            </a:r>
          </a:p>
          <a:p>
            <a:pPr fontAlgn="base"/>
            <a:r>
              <a:rPr lang="en-US" b="1" dirty="0" smtClean="0">
                <a:solidFill>
                  <a:srgbClr val="333333"/>
                </a:solidFill>
              </a:rPr>
              <a:t>How the Executiv</a:t>
            </a:r>
            <a:r>
              <a:rPr lang="en-US" b="1" dirty="0" smtClean="0">
                <a:solidFill>
                  <a:prstClr val="black"/>
                </a:solidFill>
              </a:rPr>
              <a:t>e</a:t>
            </a:r>
            <a:r>
              <a:rPr lang="en-US" b="1" dirty="0" smtClean="0">
                <a:solidFill>
                  <a:srgbClr val="333333"/>
                </a:solidFill>
              </a:rPr>
              <a:t> Branch formulates and executes international trade policy </a:t>
            </a:r>
          </a:p>
          <a:p>
            <a:pPr fontAlgn="base"/>
            <a:r>
              <a:rPr lang="en-US" b="1" dirty="0" smtClean="0">
                <a:solidFill>
                  <a:srgbClr val="333333"/>
                </a:solidFill>
              </a:rPr>
              <a:t>Statutory foundation for responsibilities </a:t>
            </a:r>
          </a:p>
          <a:p>
            <a:pPr fontAlgn="base"/>
            <a:r>
              <a:rPr lang="en-US" b="1" dirty="0" smtClean="0">
                <a:solidFill>
                  <a:srgbClr val="333333"/>
                </a:solidFill>
              </a:rPr>
              <a:t>Trade-related agencies:  what do they do? </a:t>
            </a:r>
          </a:p>
          <a:p>
            <a:pPr fontAlgn="base"/>
            <a:r>
              <a:rPr lang="en-US" b="1" dirty="0" smtClean="0">
                <a:solidFill>
                  <a:srgbClr val="333333"/>
                </a:solidFill>
              </a:rPr>
              <a:t>Free Trade Agreement negotiations, including private sector and Congressional roles </a:t>
            </a:r>
          </a:p>
          <a:p>
            <a:pPr fontAlgn="base"/>
            <a:r>
              <a:rPr lang="en-US" b="1" dirty="0" smtClean="0">
                <a:solidFill>
                  <a:srgbClr val="333333"/>
                </a:solidFill>
              </a:rPr>
              <a:t>Last words of advice</a:t>
            </a:r>
          </a:p>
          <a:p>
            <a:pPr fontAlgn="base"/>
            <a:r>
              <a:rPr lang="en-US" b="1" dirty="0" smtClean="0">
                <a:solidFill>
                  <a:srgbClr val="333333"/>
                </a:solidFill>
              </a:rPr>
              <a:t>Resources and links to </a:t>
            </a:r>
            <a:r>
              <a:rPr lang="en-US" b="1" dirty="0" smtClean="0">
                <a:solidFill>
                  <a:srgbClr val="333333"/>
                </a:solidFill>
              </a:rPr>
              <a:t>know</a:t>
            </a:r>
          </a:p>
          <a:p>
            <a:pPr fontAlgn="base"/>
            <a:r>
              <a:rPr lang="en-US" b="1" dirty="0" smtClean="0">
                <a:solidFill>
                  <a:srgbClr val="333333"/>
                </a:solidFill>
              </a:rPr>
              <a:t>A bit more about Congress</a:t>
            </a:r>
            <a:endParaRPr lang="en-US" b="1" dirty="0" smtClean="0">
              <a:solidFill>
                <a:srgbClr val="333333"/>
              </a:solidFill>
            </a:endParaRPr>
          </a:p>
          <a:p>
            <a:pPr marL="0" indent="0">
              <a:buNone/>
            </a:pPr>
            <a:endParaRPr lang="en-US" b="1" dirty="0" smtClean="0"/>
          </a:p>
          <a:p>
            <a:pPr marL="0" indent="0">
              <a:buNone/>
            </a:pPr>
            <a:endParaRPr lang="en-US" dirty="0"/>
          </a:p>
        </p:txBody>
      </p:sp>
      <p:sp>
        <p:nvSpPr>
          <p:cNvPr id="10" name="Slide Number Placeholder 9"/>
          <p:cNvSpPr>
            <a:spLocks noGrp="1"/>
          </p:cNvSpPr>
          <p:nvPr>
            <p:ph type="sldNum" sz="quarter" idx="12"/>
          </p:nvPr>
        </p:nvSpPr>
        <p:spPr/>
        <p:txBody>
          <a:bodyPr/>
          <a:lstStyle/>
          <a:p>
            <a:fld id="{5CAD4916-8174-4FB2-8C23-E39027504FBF}" type="slidenum">
              <a:rPr lang="en-US" smtClean="0"/>
              <a:pPr/>
              <a:t>3</a:t>
            </a:fld>
            <a:endParaRPr lang="en-US" dirty="0"/>
          </a:p>
        </p:txBody>
      </p:sp>
      <p:sp>
        <p:nvSpPr>
          <p:cNvPr id="7" name="Rectangle 6"/>
          <p:cNvSpPr/>
          <p:nvPr/>
        </p:nvSpPr>
        <p:spPr>
          <a:xfrm>
            <a:off x="152400" y="152400"/>
            <a:ext cx="8839200" cy="6553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63874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 descr="C:\Users\Lahiru\Documents\Sandler trade Logo.jpg"/>
          <p:cNvPicPr>
            <a:picLocks noChangeAspect="1" noChangeArrowheads="1"/>
          </p:cNvPicPr>
          <p:nvPr/>
        </p:nvPicPr>
        <p:blipFill>
          <a:blip r:embed="rId3" cstate="print"/>
          <a:srcRect/>
          <a:stretch>
            <a:fillRect/>
          </a:stretch>
        </p:blipFill>
        <p:spPr bwMode="auto">
          <a:xfrm>
            <a:off x="152400" y="6096000"/>
            <a:ext cx="746760" cy="622300"/>
          </a:xfrm>
          <a:prstGeom prst="rect">
            <a:avLst/>
          </a:prstGeom>
          <a:noFill/>
          <a:ln w="9525">
            <a:noFill/>
            <a:miter lim="800000"/>
            <a:headEnd/>
            <a:tailEnd/>
          </a:ln>
        </p:spPr>
      </p:pic>
      <p:sp>
        <p:nvSpPr>
          <p:cNvPr id="2" name="Title 1"/>
          <p:cNvSpPr>
            <a:spLocks noGrp="1"/>
          </p:cNvSpPr>
          <p:nvPr>
            <p:ph type="title"/>
          </p:nvPr>
        </p:nvSpPr>
        <p:spPr>
          <a:xfrm>
            <a:off x="1828800" y="274638"/>
            <a:ext cx="5638800" cy="944562"/>
          </a:xfrm>
        </p:spPr>
        <p:txBody>
          <a:bodyPr/>
          <a:lstStyle/>
          <a:p>
            <a:r>
              <a:rPr lang="en-US" b="1" dirty="0" smtClean="0">
                <a:ln>
                  <a:solidFill>
                    <a:schemeClr val="tx1"/>
                  </a:solidFill>
                </a:ln>
                <a:solidFill>
                  <a:schemeClr val="accent1"/>
                </a:solidFill>
              </a:rPr>
              <a:t>Alphabet Soup</a:t>
            </a:r>
            <a:endParaRPr lang="en-US" b="1" dirty="0">
              <a:ln>
                <a:solidFill>
                  <a:schemeClr val="tx1"/>
                </a:solidFill>
              </a:ln>
              <a:solidFill>
                <a:schemeClr val="accent1"/>
              </a:solidFill>
            </a:endParaRPr>
          </a:p>
        </p:txBody>
      </p:sp>
      <p:pic>
        <p:nvPicPr>
          <p:cNvPr id="4" name="Content Placeholder 3" descr="alphabet soup.jpg"/>
          <p:cNvPicPr>
            <a:picLocks noGrp="1" noChangeAspect="1"/>
          </p:cNvPicPr>
          <p:nvPr>
            <p:ph idx="1"/>
          </p:nvPr>
        </p:nvPicPr>
        <p:blipFill>
          <a:blip r:embed="rId4" cstate="print"/>
          <a:stretch>
            <a:fillRect/>
          </a:stretch>
        </p:blipFill>
        <p:spPr>
          <a:xfrm>
            <a:off x="1371600" y="1295400"/>
            <a:ext cx="6400799" cy="4800599"/>
          </a:xfrm>
        </p:spPr>
      </p:pic>
      <p:sp>
        <p:nvSpPr>
          <p:cNvPr id="10" name="Slide Number Placeholder 9"/>
          <p:cNvSpPr>
            <a:spLocks noGrp="1"/>
          </p:cNvSpPr>
          <p:nvPr>
            <p:ph type="sldNum" sz="quarter" idx="12"/>
          </p:nvPr>
        </p:nvSpPr>
        <p:spPr/>
        <p:txBody>
          <a:bodyPr/>
          <a:lstStyle/>
          <a:p>
            <a:fld id="{5CAD4916-8174-4FB2-8C23-E39027504FBF}" type="slidenum">
              <a:rPr lang="en-US" smtClean="0"/>
              <a:pPr/>
              <a:t>4</a:t>
            </a:fld>
            <a:endParaRPr lang="en-US" dirty="0"/>
          </a:p>
        </p:txBody>
      </p:sp>
      <p:sp>
        <p:nvSpPr>
          <p:cNvPr id="8" name="Rectangle 7"/>
          <p:cNvSpPr>
            <a:spLocks noChangeAspect="1"/>
          </p:cNvSpPr>
          <p:nvPr/>
        </p:nvSpPr>
        <p:spPr>
          <a:xfrm>
            <a:off x="152400" y="152400"/>
            <a:ext cx="8839200" cy="6553200"/>
          </a:xfrm>
          <a:prstGeom prst="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Lahiru\Documents\Sandler trade Logo.jpg"/>
          <p:cNvPicPr>
            <a:picLocks noChangeAspect="1" noChangeArrowheads="1"/>
          </p:cNvPicPr>
          <p:nvPr/>
        </p:nvPicPr>
        <p:blipFill>
          <a:blip r:embed="rId3" cstate="print"/>
          <a:srcRect/>
          <a:stretch>
            <a:fillRect/>
          </a:stretch>
        </p:blipFill>
        <p:spPr bwMode="auto">
          <a:xfrm>
            <a:off x="152400" y="6096000"/>
            <a:ext cx="746760" cy="622300"/>
          </a:xfrm>
          <a:prstGeom prst="rect">
            <a:avLst/>
          </a:prstGeom>
          <a:noFill/>
          <a:ln w="9525">
            <a:noFill/>
            <a:miter lim="800000"/>
            <a:headEnd/>
            <a:tailEnd/>
          </a:ln>
        </p:spPr>
      </p:pic>
      <p:sp>
        <p:nvSpPr>
          <p:cNvPr id="2" name="Title 1"/>
          <p:cNvSpPr>
            <a:spLocks noGrp="1"/>
          </p:cNvSpPr>
          <p:nvPr>
            <p:ph type="title"/>
          </p:nvPr>
        </p:nvSpPr>
        <p:spPr>
          <a:xfrm>
            <a:off x="401472" y="152400"/>
            <a:ext cx="8229600" cy="944562"/>
          </a:xfrm>
        </p:spPr>
        <p:txBody>
          <a:bodyPr/>
          <a:lstStyle/>
          <a:p>
            <a:r>
              <a:rPr lang="en-US" b="1" dirty="0" smtClean="0">
                <a:ln>
                  <a:solidFill>
                    <a:schemeClr val="tx1"/>
                  </a:solidFill>
                </a:ln>
                <a:solidFill>
                  <a:schemeClr val="accent1"/>
                </a:solidFill>
              </a:rPr>
              <a:t>Trade Acronyms</a:t>
            </a:r>
            <a:endParaRPr lang="en-US" b="1" dirty="0">
              <a:ln>
                <a:solidFill>
                  <a:schemeClr val="tx1"/>
                </a:solidFill>
              </a:ln>
              <a:solidFill>
                <a:schemeClr val="accent1"/>
              </a:solidFill>
            </a:endParaRPr>
          </a:p>
        </p:txBody>
      </p:sp>
      <p:sp>
        <p:nvSpPr>
          <p:cNvPr id="3" name="Content Placeholder 2"/>
          <p:cNvSpPr>
            <a:spLocks noGrp="1"/>
          </p:cNvSpPr>
          <p:nvPr>
            <p:ph idx="1"/>
          </p:nvPr>
        </p:nvSpPr>
        <p:spPr>
          <a:xfrm>
            <a:off x="457200" y="1066800"/>
            <a:ext cx="8458200" cy="5334000"/>
          </a:xfrm>
        </p:spPr>
        <p:txBody>
          <a:bodyPr numCol="3">
            <a:normAutofit fontScale="25000" lnSpcReduction="20000"/>
          </a:bodyPr>
          <a:lstStyle/>
          <a:p>
            <a:r>
              <a:rPr lang="en-US" sz="11200" b="1" dirty="0" smtClean="0"/>
              <a:t>POTUS</a:t>
            </a:r>
          </a:p>
          <a:p>
            <a:r>
              <a:rPr lang="en-US" sz="11200" b="1" kern="1200" dirty="0" smtClean="0">
                <a:latin typeface="+mn-lt"/>
                <a:ea typeface="+mn-ea"/>
                <a:cs typeface="+mn-cs"/>
              </a:rPr>
              <a:t>NSC/NEC</a:t>
            </a:r>
            <a:endParaRPr lang="en-US" sz="11200" b="1" dirty="0" smtClean="0"/>
          </a:p>
          <a:p>
            <a:r>
              <a:rPr lang="en-US" sz="11200" b="1" dirty="0" smtClean="0"/>
              <a:t>USTR</a:t>
            </a:r>
          </a:p>
          <a:p>
            <a:pPr lvl="0"/>
            <a:r>
              <a:rPr lang="en-US" sz="11200" b="1" dirty="0">
                <a:solidFill>
                  <a:prstClr val="black"/>
                </a:solidFill>
              </a:rPr>
              <a:t>DOL</a:t>
            </a:r>
          </a:p>
          <a:p>
            <a:pPr lvl="0"/>
            <a:r>
              <a:rPr lang="en-US" sz="11200" b="1" dirty="0" smtClean="0">
                <a:solidFill>
                  <a:prstClr val="black"/>
                </a:solidFill>
              </a:rPr>
              <a:t>DOS</a:t>
            </a:r>
          </a:p>
          <a:p>
            <a:pPr lvl="0"/>
            <a:r>
              <a:rPr lang="en-US" sz="11200" b="1" dirty="0">
                <a:solidFill>
                  <a:prstClr val="black"/>
                </a:solidFill>
              </a:rPr>
              <a:t>USDA</a:t>
            </a:r>
          </a:p>
          <a:p>
            <a:pPr lvl="0"/>
            <a:r>
              <a:rPr lang="en-US" sz="11200" b="1" dirty="0">
                <a:solidFill>
                  <a:prstClr val="black"/>
                </a:solidFill>
              </a:rPr>
              <a:t>DOC</a:t>
            </a:r>
          </a:p>
          <a:p>
            <a:pPr lvl="0"/>
            <a:r>
              <a:rPr lang="en-US" sz="11200" b="1" dirty="0" smtClean="0">
                <a:solidFill>
                  <a:prstClr val="black"/>
                </a:solidFill>
              </a:rPr>
              <a:t>DHS/CBP</a:t>
            </a:r>
          </a:p>
          <a:p>
            <a:pPr lvl="0"/>
            <a:r>
              <a:rPr lang="en-US" sz="11200" b="1" dirty="0" smtClean="0">
                <a:solidFill>
                  <a:prstClr val="black"/>
                </a:solidFill>
              </a:rPr>
              <a:t>USITC</a:t>
            </a:r>
            <a:endParaRPr lang="en-US" sz="11200" b="1" dirty="0">
              <a:solidFill>
                <a:prstClr val="black"/>
              </a:solidFill>
            </a:endParaRPr>
          </a:p>
          <a:p>
            <a:r>
              <a:rPr lang="en-US" sz="11200" b="1" dirty="0" smtClean="0"/>
              <a:t>TPRG/TPSC</a:t>
            </a:r>
          </a:p>
          <a:p>
            <a:r>
              <a:rPr lang="en-US" sz="11200" b="1" dirty="0" smtClean="0"/>
              <a:t>ACTPN</a:t>
            </a:r>
          </a:p>
          <a:p>
            <a:pPr lvl="0"/>
            <a:r>
              <a:rPr lang="en-US" sz="11200" b="1" dirty="0" smtClean="0">
                <a:solidFill>
                  <a:prstClr val="black"/>
                </a:solidFill>
              </a:rPr>
              <a:t>ITAC</a:t>
            </a:r>
            <a:endParaRPr lang="en-US" sz="11200" b="1" dirty="0" smtClean="0"/>
          </a:p>
          <a:p>
            <a:endParaRPr lang="en-US" sz="11200" b="1" dirty="0" smtClean="0"/>
          </a:p>
          <a:p>
            <a:r>
              <a:rPr lang="en-US" sz="11200" b="1" dirty="0" smtClean="0"/>
              <a:t>ITEC</a:t>
            </a:r>
          </a:p>
          <a:p>
            <a:r>
              <a:rPr lang="en-US" sz="11200" b="1" dirty="0" smtClean="0"/>
              <a:t>FTA</a:t>
            </a:r>
          </a:p>
          <a:p>
            <a:r>
              <a:rPr lang="en-US" sz="11200" b="1" dirty="0" smtClean="0"/>
              <a:t>TPA</a:t>
            </a:r>
            <a:endParaRPr lang="en-US" sz="11200" b="1" dirty="0"/>
          </a:p>
          <a:p>
            <a:pPr marL="0" indent="0"/>
            <a:r>
              <a:rPr lang="en-US" sz="11200" b="1" dirty="0" smtClean="0"/>
              <a:t>   TAA</a:t>
            </a:r>
          </a:p>
          <a:p>
            <a:pPr marL="0" indent="0"/>
            <a:r>
              <a:rPr lang="en-US" sz="11200" b="1" dirty="0"/>
              <a:t> </a:t>
            </a:r>
            <a:r>
              <a:rPr lang="en-US" sz="11200" b="1" dirty="0" smtClean="0"/>
              <a:t>  MTB</a:t>
            </a:r>
            <a:endParaRPr lang="en-US" sz="10800" b="1" dirty="0" smtClean="0"/>
          </a:p>
          <a:p>
            <a:r>
              <a:rPr lang="en-US" sz="11200" b="1" kern="1200" dirty="0" smtClean="0">
                <a:latin typeface="+mn-lt"/>
                <a:ea typeface="+mn-ea"/>
                <a:cs typeface="+mn-cs"/>
              </a:rPr>
              <a:t>BIT</a:t>
            </a:r>
            <a:endParaRPr lang="en-US" sz="11200" b="1" dirty="0" smtClean="0"/>
          </a:p>
          <a:p>
            <a:r>
              <a:rPr lang="en-US" sz="11200" b="1" dirty="0" smtClean="0"/>
              <a:t>GSP</a:t>
            </a:r>
          </a:p>
          <a:p>
            <a:r>
              <a:rPr lang="en-US" sz="11200" b="1" dirty="0" smtClean="0"/>
              <a:t>AGOA</a:t>
            </a:r>
          </a:p>
          <a:p>
            <a:r>
              <a:rPr lang="en-US" sz="11200" b="1" dirty="0" smtClean="0"/>
              <a:t>CBI</a:t>
            </a:r>
          </a:p>
          <a:p>
            <a:pPr lvl="0"/>
            <a:r>
              <a:rPr lang="en-US" sz="11200" b="1" dirty="0" smtClean="0">
                <a:solidFill>
                  <a:prstClr val="black"/>
                </a:solidFill>
              </a:rPr>
              <a:t>TIER 1,2,3</a:t>
            </a:r>
            <a:endParaRPr lang="en-US" sz="11200" b="1" dirty="0" smtClean="0"/>
          </a:p>
          <a:p>
            <a:r>
              <a:rPr lang="en-US" sz="11200" b="1" dirty="0" smtClean="0"/>
              <a:t>Child labor list</a:t>
            </a:r>
          </a:p>
          <a:p>
            <a:r>
              <a:rPr lang="en-US" sz="11200" b="1" dirty="0" smtClean="0"/>
              <a:t>Notorious markets</a:t>
            </a:r>
          </a:p>
          <a:p>
            <a:endParaRPr lang="en-US" sz="11200" b="1" dirty="0" smtClean="0"/>
          </a:p>
          <a:p>
            <a:r>
              <a:rPr lang="en-US" sz="11200" b="1" dirty="0" smtClean="0"/>
              <a:t>TPP</a:t>
            </a:r>
          </a:p>
          <a:p>
            <a:r>
              <a:rPr lang="en-US" sz="11200" b="1" dirty="0" smtClean="0"/>
              <a:t>TTIP</a:t>
            </a:r>
          </a:p>
          <a:p>
            <a:r>
              <a:rPr lang="en-US" sz="11200" b="1" dirty="0" smtClean="0"/>
              <a:t>TISA</a:t>
            </a:r>
          </a:p>
          <a:p>
            <a:r>
              <a:rPr lang="en-US" sz="11200" b="1" dirty="0" smtClean="0"/>
              <a:t>TF/AfT/TCB</a:t>
            </a:r>
          </a:p>
          <a:p>
            <a:r>
              <a:rPr lang="en-US" sz="11200" b="1" dirty="0" smtClean="0"/>
              <a:t>TIFA</a:t>
            </a:r>
          </a:p>
          <a:p>
            <a:pPr lvl="0"/>
            <a:r>
              <a:rPr lang="en-US" sz="11200" b="1" dirty="0" smtClean="0">
                <a:solidFill>
                  <a:prstClr val="black"/>
                </a:solidFill>
              </a:rPr>
              <a:t>IPR</a:t>
            </a:r>
          </a:p>
          <a:p>
            <a:pPr lvl="0"/>
            <a:r>
              <a:rPr lang="en-US" sz="11200" b="1" dirty="0">
                <a:solidFill>
                  <a:prstClr val="black"/>
                </a:solidFill>
              </a:rPr>
              <a:t>Special 301</a:t>
            </a:r>
          </a:p>
          <a:p>
            <a:pPr lvl="0"/>
            <a:r>
              <a:rPr lang="en-US" sz="11200" b="1" dirty="0">
                <a:solidFill>
                  <a:prstClr val="black"/>
                </a:solidFill>
              </a:rPr>
              <a:t>WL/PWL</a:t>
            </a:r>
          </a:p>
          <a:p>
            <a:pPr lvl="0"/>
            <a:r>
              <a:rPr lang="en-US" sz="11200" b="1" dirty="0" smtClean="0">
                <a:solidFill>
                  <a:prstClr val="black"/>
                </a:solidFill>
              </a:rPr>
              <a:t>AD/CVD</a:t>
            </a:r>
          </a:p>
          <a:p>
            <a:pPr lvl="0"/>
            <a:r>
              <a:rPr lang="en-US" sz="11200" b="1" dirty="0" smtClean="0">
                <a:solidFill>
                  <a:srgbClr val="FF0000"/>
                </a:solidFill>
              </a:rPr>
              <a:t>WITA</a:t>
            </a:r>
            <a:endParaRPr lang="en-US" sz="11200" b="1" dirty="0">
              <a:solidFill>
                <a:srgbClr val="FF0000"/>
              </a:solidFill>
            </a:endParaRPr>
          </a:p>
          <a:p>
            <a:pPr lvl="0"/>
            <a:r>
              <a:rPr lang="en-US" sz="11200" b="1" dirty="0">
                <a:solidFill>
                  <a:prstClr val="black"/>
                </a:solidFill>
              </a:rPr>
              <a:t>HTSUS</a:t>
            </a:r>
          </a:p>
          <a:p>
            <a:pPr lvl="0"/>
            <a:r>
              <a:rPr lang="en-US" sz="11200" b="1" dirty="0">
                <a:solidFill>
                  <a:prstClr val="black"/>
                </a:solidFill>
              </a:rPr>
              <a:t>FRN</a:t>
            </a:r>
          </a:p>
          <a:p>
            <a:pPr>
              <a:buNone/>
            </a:pPr>
            <a:endParaRPr lang="en-US" dirty="0"/>
          </a:p>
        </p:txBody>
      </p:sp>
      <p:sp>
        <p:nvSpPr>
          <p:cNvPr id="9" name="Slide Number Placeholder 8"/>
          <p:cNvSpPr>
            <a:spLocks noGrp="1"/>
          </p:cNvSpPr>
          <p:nvPr>
            <p:ph type="sldNum" sz="quarter" idx="12"/>
          </p:nvPr>
        </p:nvSpPr>
        <p:spPr/>
        <p:txBody>
          <a:bodyPr/>
          <a:lstStyle/>
          <a:p>
            <a:fld id="{5CAD4916-8174-4FB2-8C23-E39027504FBF}" type="slidenum">
              <a:rPr lang="en-US" smtClean="0"/>
              <a:pPr/>
              <a:t>5</a:t>
            </a:fld>
            <a:endParaRPr lang="en-US" dirty="0"/>
          </a:p>
        </p:txBody>
      </p:sp>
      <p:sp>
        <p:nvSpPr>
          <p:cNvPr id="7" name="Rectangle 6"/>
          <p:cNvSpPr/>
          <p:nvPr/>
        </p:nvSpPr>
        <p:spPr>
          <a:xfrm>
            <a:off x="152400" y="152400"/>
            <a:ext cx="8839200" cy="6553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5CAD4916-8174-4FB2-8C23-E39027504FBF}" type="slidenum">
              <a:rPr lang="en-US" smtClean="0">
                <a:solidFill>
                  <a:prstClr val="black">
                    <a:tint val="75000"/>
                  </a:prstClr>
                </a:solidFill>
              </a:rPr>
              <a:pPr/>
              <a:t>6</a:t>
            </a:fld>
            <a:endParaRPr lang="en-US" dirty="0">
              <a:solidFill>
                <a:prstClr val="black">
                  <a:tint val="75000"/>
                </a:prstClr>
              </a:solidFill>
            </a:endParaRPr>
          </a:p>
        </p:txBody>
      </p:sp>
      <p:sp>
        <p:nvSpPr>
          <p:cNvPr id="8" name="TextBox 7"/>
          <p:cNvSpPr txBox="1"/>
          <p:nvPr/>
        </p:nvSpPr>
        <p:spPr>
          <a:xfrm>
            <a:off x="3048000" y="3810000"/>
            <a:ext cx="914400" cy="1061829"/>
          </a:xfrm>
          <a:prstGeom prst="rect">
            <a:avLst/>
          </a:prstGeom>
          <a:noFill/>
          <a:ln w="3175">
            <a:solidFill>
              <a:schemeClr val="accent2">
                <a:lumMod val="50000"/>
              </a:schemeClr>
            </a:solidFill>
          </a:ln>
        </p:spPr>
        <p:txBody>
          <a:bodyPr wrap="square" rtlCol="0">
            <a:spAutoFit/>
          </a:bodyPr>
          <a:lstStyle/>
          <a:p>
            <a:r>
              <a:rPr lang="en-US" sz="1050" b="1" dirty="0" smtClean="0">
                <a:solidFill>
                  <a:prstClr val="black"/>
                </a:solidFill>
                <a:latin typeface="Times New Roman" pitchFamily="18" charset="0"/>
                <a:cs typeface="Times New Roman" pitchFamily="18" charset="0"/>
              </a:rPr>
              <a:t>Executive Office of the President:</a:t>
            </a:r>
          </a:p>
          <a:p>
            <a:r>
              <a:rPr lang="en-US" sz="1050" b="1" dirty="0" smtClean="0">
                <a:solidFill>
                  <a:prstClr val="black"/>
                </a:solidFill>
                <a:latin typeface="Times New Roman" pitchFamily="18" charset="0"/>
                <a:cs typeface="Times New Roman" pitchFamily="18" charset="0"/>
              </a:rPr>
              <a:t>NSC, USTR, OMB, NEC, etc.</a:t>
            </a:r>
            <a:endParaRPr lang="en-US" sz="1050" b="1" dirty="0">
              <a:solidFill>
                <a:prstClr val="black"/>
              </a:solidFill>
              <a:latin typeface="Times New Roman" pitchFamily="18" charset="0"/>
              <a:cs typeface="Times New Roman" pitchFamily="18" charset="0"/>
            </a:endParaRPr>
          </a:p>
        </p:txBody>
      </p:sp>
      <p:sp>
        <p:nvSpPr>
          <p:cNvPr id="29" name="TextBox 28"/>
          <p:cNvSpPr txBox="1"/>
          <p:nvPr/>
        </p:nvSpPr>
        <p:spPr>
          <a:xfrm>
            <a:off x="4267200" y="1600200"/>
            <a:ext cx="1143000" cy="253916"/>
          </a:xfrm>
          <a:prstGeom prst="rect">
            <a:avLst/>
          </a:prstGeom>
          <a:noFill/>
          <a:effectLst>
            <a:glow rad="101600">
              <a:schemeClr val="accent2">
                <a:alpha val="60000"/>
              </a:schemeClr>
            </a:glow>
          </a:effectLst>
        </p:spPr>
        <p:txBody>
          <a:bodyPr wrap="square" rtlCol="0">
            <a:spAutoFit/>
          </a:bodyPr>
          <a:lstStyle/>
          <a:p>
            <a:r>
              <a:rPr lang="en-US" sz="1050" b="1" dirty="0" smtClean="0">
                <a:solidFill>
                  <a:prstClr val="black"/>
                </a:solidFill>
              </a:rPr>
              <a:t>Executive Branch</a:t>
            </a:r>
            <a:endParaRPr lang="en-US" sz="1050" b="1" dirty="0">
              <a:solidFill>
                <a:prstClr val="black"/>
              </a:solidFill>
            </a:endParaRPr>
          </a:p>
        </p:txBody>
      </p:sp>
      <p:sp>
        <p:nvSpPr>
          <p:cNvPr id="31" name="Up Arrow 30"/>
          <p:cNvSpPr/>
          <p:nvPr/>
        </p:nvSpPr>
        <p:spPr>
          <a:xfrm>
            <a:off x="3276600" y="3581400"/>
            <a:ext cx="484632" cy="228600"/>
          </a:xfrm>
          <a:prstGeom prst="up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4" name="Up Arrow 33"/>
          <p:cNvSpPr/>
          <p:nvPr/>
        </p:nvSpPr>
        <p:spPr>
          <a:xfrm>
            <a:off x="4876800" y="3657600"/>
            <a:ext cx="484632" cy="685800"/>
          </a:xfrm>
          <a:prstGeom prst="up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2" name="Content Placeholder 3" descr="US Government.gif"/>
          <p:cNvPicPr>
            <a:picLocks noChangeAspect="1"/>
          </p:cNvPicPr>
          <p:nvPr/>
        </p:nvPicPr>
        <p:blipFill>
          <a:blip r:embed="rId3" cstate="print"/>
          <a:stretch>
            <a:fillRect/>
          </a:stretch>
        </p:blipFill>
        <p:spPr>
          <a:xfrm>
            <a:off x="457200" y="228600"/>
            <a:ext cx="9144000" cy="6095664"/>
          </a:xfrm>
          <a:prstGeom prst="rect">
            <a:avLst/>
          </a:prstGeom>
          <a:ln w="25400">
            <a:noFill/>
          </a:ln>
        </p:spPr>
      </p:pic>
      <p:sp>
        <p:nvSpPr>
          <p:cNvPr id="13" name="TextBox 12"/>
          <p:cNvSpPr txBox="1"/>
          <p:nvPr/>
        </p:nvSpPr>
        <p:spPr>
          <a:xfrm>
            <a:off x="3149791" y="3828813"/>
            <a:ext cx="1143000" cy="738664"/>
          </a:xfrm>
          <a:prstGeom prst="rect">
            <a:avLst/>
          </a:prstGeom>
          <a:solidFill>
            <a:schemeClr val="bg1"/>
          </a:solidFill>
          <a:ln w="57150">
            <a:solidFill>
              <a:srgbClr val="FF0000"/>
            </a:solidFill>
          </a:ln>
        </p:spPr>
        <p:txBody>
          <a:bodyPr wrap="square" rtlCol="0">
            <a:spAutoFit/>
          </a:bodyPr>
          <a:lstStyle/>
          <a:p>
            <a:r>
              <a:rPr lang="en-US" sz="1050" b="1" dirty="0" smtClean="0">
                <a:solidFill>
                  <a:prstClr val="black"/>
                </a:solidFill>
                <a:latin typeface="Times New Roman" pitchFamily="18" charset="0"/>
                <a:cs typeface="Times New Roman" pitchFamily="18" charset="0"/>
              </a:rPr>
              <a:t>Executive Office of the President:</a:t>
            </a:r>
          </a:p>
          <a:p>
            <a:r>
              <a:rPr lang="en-US" sz="1050" b="1" dirty="0" smtClean="0">
                <a:solidFill>
                  <a:prstClr val="black"/>
                </a:solidFill>
                <a:latin typeface="Times New Roman" pitchFamily="18" charset="0"/>
                <a:cs typeface="Times New Roman" pitchFamily="18" charset="0"/>
              </a:rPr>
              <a:t>NSC, USTR, OMB, NEC, etc.</a:t>
            </a:r>
            <a:endParaRPr lang="en-US" sz="1050" b="1" dirty="0">
              <a:solidFill>
                <a:prstClr val="black"/>
              </a:solidFill>
              <a:latin typeface="Times New Roman" pitchFamily="18" charset="0"/>
              <a:cs typeface="Times New Roman" pitchFamily="18" charset="0"/>
            </a:endParaRPr>
          </a:p>
        </p:txBody>
      </p:sp>
      <p:sp>
        <p:nvSpPr>
          <p:cNvPr id="14" name="Up Arrow 13"/>
          <p:cNvSpPr/>
          <p:nvPr/>
        </p:nvSpPr>
        <p:spPr>
          <a:xfrm>
            <a:off x="3467100" y="3613803"/>
            <a:ext cx="484632" cy="228600"/>
          </a:xfrm>
          <a:prstGeom prst="up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TextBox 15"/>
          <p:cNvSpPr txBox="1"/>
          <p:nvPr/>
        </p:nvSpPr>
        <p:spPr>
          <a:xfrm>
            <a:off x="2615184" y="2590800"/>
            <a:ext cx="2011680" cy="1014984"/>
          </a:xfrm>
          <a:prstGeom prst="rect">
            <a:avLst/>
          </a:prstGeom>
          <a:solidFill>
            <a:schemeClr val="bg1"/>
          </a:solidFill>
          <a:ln w="3175">
            <a:solidFill>
              <a:schemeClr val="accent2">
                <a:lumMod val="50000"/>
              </a:schemeClr>
            </a:solidFill>
          </a:ln>
        </p:spPr>
        <p:txBody>
          <a:bodyPr wrap="square" rtlCol="0">
            <a:spAutoFit/>
          </a:bodyPr>
          <a:lstStyle/>
          <a:p>
            <a:r>
              <a:rPr lang="en-US" sz="1050" b="1" dirty="0" smtClean="0">
                <a:solidFill>
                  <a:prstClr val="black"/>
                </a:solidFill>
                <a:latin typeface="Times New Roman" pitchFamily="18" charset="0"/>
                <a:cs typeface="Times New Roman" pitchFamily="18" charset="0"/>
              </a:rPr>
              <a:t>President:	Barack Obama</a:t>
            </a:r>
          </a:p>
          <a:p>
            <a:r>
              <a:rPr lang="en-US" sz="1050" b="1" dirty="0" smtClean="0">
                <a:solidFill>
                  <a:prstClr val="black"/>
                </a:solidFill>
                <a:latin typeface="Times New Roman" pitchFamily="18" charset="0"/>
                <a:cs typeface="Times New Roman" pitchFamily="18" charset="0"/>
              </a:rPr>
              <a:t>Vice:	Joseph Biden</a:t>
            </a:r>
          </a:p>
          <a:p>
            <a:r>
              <a:rPr lang="en-US" sz="1050" b="1" dirty="0" smtClean="0">
                <a:solidFill>
                  <a:prstClr val="black"/>
                </a:solidFill>
                <a:latin typeface="Times New Roman" pitchFamily="18" charset="0"/>
                <a:cs typeface="Times New Roman" pitchFamily="18" charset="0"/>
              </a:rPr>
              <a:t>Term:	4 Years</a:t>
            </a:r>
          </a:p>
          <a:p>
            <a:r>
              <a:rPr lang="en-US" sz="1050" b="1" dirty="0" smtClean="0">
                <a:solidFill>
                  <a:prstClr val="black"/>
                </a:solidFill>
                <a:latin typeface="Times New Roman" pitchFamily="18" charset="0"/>
                <a:cs typeface="Times New Roman" pitchFamily="18" charset="0"/>
              </a:rPr>
              <a:t>Limit:	2 years</a:t>
            </a:r>
          </a:p>
          <a:p>
            <a:r>
              <a:rPr lang="en-US" sz="1050" b="1" dirty="0" smtClean="0">
                <a:solidFill>
                  <a:prstClr val="black"/>
                </a:solidFill>
                <a:latin typeface="Times New Roman" pitchFamily="18" charset="0"/>
                <a:cs typeface="Times New Roman" pitchFamily="18" charset="0"/>
              </a:rPr>
              <a:t>Elected by:	</a:t>
            </a:r>
            <a:r>
              <a:rPr lang="en-US" sz="950" b="1" dirty="0" smtClean="0">
                <a:solidFill>
                  <a:prstClr val="black"/>
                </a:solidFill>
                <a:latin typeface="Times New Roman" pitchFamily="18" charset="0"/>
                <a:cs typeface="Times New Roman" pitchFamily="18" charset="0"/>
              </a:rPr>
              <a:t>Electoral College</a:t>
            </a:r>
            <a:endParaRPr lang="en-US" sz="950" b="1" dirty="0">
              <a:solidFill>
                <a:prstClr val="black"/>
              </a:solidFill>
              <a:latin typeface="Times New Roman" pitchFamily="18" charset="0"/>
              <a:cs typeface="Times New Roman" pitchFamily="18" charset="0"/>
            </a:endParaRPr>
          </a:p>
        </p:txBody>
      </p:sp>
      <p:sp>
        <p:nvSpPr>
          <p:cNvPr id="17" name="TextBox 16"/>
          <p:cNvSpPr txBox="1"/>
          <p:nvPr/>
        </p:nvSpPr>
        <p:spPr>
          <a:xfrm>
            <a:off x="4693920" y="2590800"/>
            <a:ext cx="2011680" cy="577081"/>
          </a:xfrm>
          <a:prstGeom prst="rect">
            <a:avLst/>
          </a:prstGeom>
          <a:solidFill>
            <a:schemeClr val="bg1"/>
          </a:solidFill>
          <a:ln w="3175">
            <a:solidFill>
              <a:schemeClr val="accent2">
                <a:lumMod val="50000"/>
              </a:schemeClr>
            </a:solidFill>
          </a:ln>
        </p:spPr>
        <p:txBody>
          <a:bodyPr wrap="square" rtlCol="0">
            <a:spAutoFit/>
          </a:bodyPr>
          <a:lstStyle/>
          <a:p>
            <a:r>
              <a:rPr lang="en-US" sz="1050" b="1" dirty="0" smtClean="0">
                <a:solidFill>
                  <a:prstClr val="black"/>
                </a:solidFill>
                <a:latin typeface="Times New Roman" pitchFamily="18" charset="0"/>
                <a:cs typeface="Times New Roman" pitchFamily="18" charset="0"/>
              </a:rPr>
              <a:t>Members: 15 (Secretary or other head of each department)</a:t>
            </a:r>
          </a:p>
          <a:p>
            <a:r>
              <a:rPr lang="en-US" sz="1050" b="1" dirty="0" smtClean="0">
                <a:solidFill>
                  <a:prstClr val="black"/>
                </a:solidFill>
                <a:latin typeface="Times New Roman" pitchFamily="18" charset="0"/>
                <a:cs typeface="Times New Roman" pitchFamily="18" charset="0"/>
              </a:rPr>
              <a:t>Nominated by: President</a:t>
            </a:r>
            <a:endParaRPr lang="en-US" sz="950" b="1" dirty="0">
              <a:solidFill>
                <a:prstClr val="black"/>
              </a:solidFill>
              <a:latin typeface="Times New Roman" pitchFamily="18" charset="0"/>
              <a:cs typeface="Times New Roman" pitchFamily="18" charset="0"/>
            </a:endParaRPr>
          </a:p>
        </p:txBody>
      </p:sp>
      <p:sp>
        <p:nvSpPr>
          <p:cNvPr id="19" name="Rectangle 18"/>
          <p:cNvSpPr/>
          <p:nvPr/>
        </p:nvSpPr>
        <p:spPr>
          <a:xfrm>
            <a:off x="152400" y="152400"/>
            <a:ext cx="8839200" cy="6553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5" name="Picture 14" descr="C:\Users\Lahiru\Documents\Sandler trade Logo.jpg"/>
          <p:cNvPicPr>
            <a:picLocks noChangeAspect="1" noChangeArrowheads="1"/>
          </p:cNvPicPr>
          <p:nvPr/>
        </p:nvPicPr>
        <p:blipFill>
          <a:blip r:embed="rId4" cstate="print"/>
          <a:srcRect/>
          <a:stretch>
            <a:fillRect/>
          </a:stretch>
        </p:blipFill>
        <p:spPr bwMode="auto">
          <a:xfrm>
            <a:off x="228600" y="6019800"/>
            <a:ext cx="746760" cy="622300"/>
          </a:xfrm>
          <a:prstGeom prst="rect">
            <a:avLst/>
          </a:prstGeom>
          <a:noFill/>
          <a:ln w="9525">
            <a:noFill/>
            <a:miter lim="800000"/>
            <a:headEnd/>
            <a:tailEnd/>
          </a:ln>
        </p:spPr>
      </p:pic>
      <p:sp>
        <p:nvSpPr>
          <p:cNvPr id="18" name="Up Arrow 17"/>
          <p:cNvSpPr/>
          <p:nvPr/>
        </p:nvSpPr>
        <p:spPr>
          <a:xfrm rot="5940041">
            <a:off x="2681643" y="3824049"/>
            <a:ext cx="484632" cy="421619"/>
          </a:xfrm>
          <a:prstGeom prst="up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Up Arrow 19"/>
          <p:cNvSpPr/>
          <p:nvPr/>
        </p:nvSpPr>
        <p:spPr>
          <a:xfrm rot="16924944">
            <a:off x="4142232" y="4216316"/>
            <a:ext cx="484632" cy="228600"/>
          </a:xfrm>
          <a:prstGeom prst="up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1" name="Up Arrow 20"/>
          <p:cNvSpPr/>
          <p:nvPr/>
        </p:nvSpPr>
        <p:spPr>
          <a:xfrm rot="17077368">
            <a:off x="2267423" y="3677116"/>
            <a:ext cx="484632" cy="494368"/>
          </a:xfrm>
          <a:prstGeom prst="up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1485485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391400" cy="792162"/>
          </a:xfrm>
          <a:noFill/>
          <a:ln>
            <a:noFill/>
          </a:ln>
        </p:spPr>
        <p:style>
          <a:lnRef idx="1">
            <a:schemeClr val="accent1"/>
          </a:lnRef>
          <a:fillRef idx="1001">
            <a:schemeClr val="lt1"/>
          </a:fillRef>
          <a:effectRef idx="1">
            <a:schemeClr val="accent1"/>
          </a:effectRef>
          <a:fontRef idx="minor">
            <a:schemeClr val="dk1"/>
          </a:fontRef>
        </p:style>
        <p:txBody>
          <a:bodyPr>
            <a:normAutofit fontScale="90000"/>
          </a:bodyPr>
          <a:lstStyle/>
          <a:p>
            <a:r>
              <a:rPr lang="en-US" b="1" dirty="0" smtClean="0">
                <a:ln w="9525">
                  <a:solidFill>
                    <a:schemeClr val="tx1"/>
                  </a:solidFill>
                </a:ln>
                <a:solidFill>
                  <a:schemeClr val="accent1"/>
                </a:solidFill>
                <a:latin typeface="+mj-lt"/>
              </a:rPr>
              <a:t>The Congress, President</a:t>
            </a:r>
            <a:r>
              <a:rPr lang="en-US" b="1" dirty="0" smtClean="0">
                <a:solidFill>
                  <a:schemeClr val="accent1"/>
                </a:solidFill>
                <a:latin typeface="+mj-lt"/>
              </a:rPr>
              <a:t> </a:t>
            </a:r>
            <a:r>
              <a:rPr lang="en-US" b="1" dirty="0" smtClean="0">
                <a:ln w="9525">
                  <a:solidFill>
                    <a:schemeClr val="tx1"/>
                  </a:solidFill>
                </a:ln>
                <a:solidFill>
                  <a:schemeClr val="accent1"/>
                </a:solidFill>
                <a:latin typeface="+mj-lt"/>
              </a:rPr>
              <a:t>and USTR</a:t>
            </a:r>
            <a:endParaRPr lang="en-US" b="1" dirty="0">
              <a:ln w="9525">
                <a:solidFill>
                  <a:schemeClr val="tx1"/>
                </a:solidFill>
              </a:ln>
              <a:solidFill>
                <a:schemeClr val="accent1"/>
              </a:solidFill>
              <a:latin typeface="+mj-lt"/>
            </a:endParaRPr>
          </a:p>
        </p:txBody>
      </p:sp>
      <p:sp>
        <p:nvSpPr>
          <p:cNvPr id="3" name="Content Placeholder 2"/>
          <p:cNvSpPr>
            <a:spLocks noGrp="1"/>
          </p:cNvSpPr>
          <p:nvPr>
            <p:ph idx="1"/>
          </p:nvPr>
        </p:nvSpPr>
        <p:spPr>
          <a:xfrm>
            <a:off x="457200" y="1371600"/>
            <a:ext cx="8229600" cy="5257800"/>
          </a:xfrm>
        </p:spPr>
        <p:txBody>
          <a:bodyPr>
            <a:normAutofit fontScale="70000" lnSpcReduction="20000"/>
          </a:bodyPr>
          <a:lstStyle/>
          <a:p>
            <a:pPr>
              <a:lnSpc>
                <a:spcPct val="120000"/>
              </a:lnSpc>
            </a:pPr>
            <a:r>
              <a:rPr lang="en-US" sz="3900" b="1" dirty="0" smtClean="0"/>
              <a:t>In 1934, U.S. Congress delegated to President (</a:t>
            </a:r>
            <a:r>
              <a:rPr lang="en-US" sz="3900" b="1" dirty="0">
                <a:solidFill>
                  <a:schemeClr val="accent1"/>
                </a:solidFill>
              </a:rPr>
              <a:t>POTUS</a:t>
            </a:r>
            <a:r>
              <a:rPr lang="en-US" sz="3900" b="1" dirty="0" smtClean="0"/>
              <a:t>) authority to negotiate free trade agreements (</a:t>
            </a:r>
            <a:r>
              <a:rPr lang="en-US" sz="3900" b="1" dirty="0" smtClean="0">
                <a:solidFill>
                  <a:schemeClr val="accent1"/>
                </a:solidFill>
              </a:rPr>
              <a:t>FTAs</a:t>
            </a:r>
            <a:r>
              <a:rPr lang="en-US" sz="3900" b="1" dirty="0" smtClean="0"/>
              <a:t>). </a:t>
            </a:r>
          </a:p>
          <a:p>
            <a:pPr lvl="0">
              <a:lnSpc>
                <a:spcPct val="120000"/>
              </a:lnSpc>
            </a:pPr>
            <a:r>
              <a:rPr lang="en-US" sz="3900" b="1" dirty="0" smtClean="0"/>
              <a:t>President </a:t>
            </a:r>
            <a:r>
              <a:rPr lang="en-US" sz="3900" b="1" dirty="0" smtClean="0"/>
              <a:t>delegated to Office of the U.S. Trade Representative (</a:t>
            </a:r>
            <a:r>
              <a:rPr lang="en-US" sz="3900" b="1" dirty="0" smtClean="0">
                <a:solidFill>
                  <a:schemeClr val="accent1"/>
                </a:solidFill>
              </a:rPr>
              <a:t>USTR</a:t>
            </a:r>
            <a:r>
              <a:rPr lang="en-US" sz="3900" b="1" dirty="0" smtClean="0"/>
              <a:t>)</a:t>
            </a:r>
            <a:r>
              <a:rPr lang="en-US" sz="3900" b="1" dirty="0" smtClean="0">
                <a:solidFill>
                  <a:schemeClr val="accent1"/>
                </a:solidFill>
              </a:rPr>
              <a:t> </a:t>
            </a:r>
            <a:r>
              <a:rPr lang="en-US" sz="3900" b="1" dirty="0" smtClean="0"/>
              <a:t>the</a:t>
            </a:r>
            <a:r>
              <a:rPr lang="en-US" sz="3900" b="1" dirty="0" smtClean="0">
                <a:solidFill>
                  <a:schemeClr val="accent1"/>
                </a:solidFill>
              </a:rPr>
              <a:t> </a:t>
            </a:r>
            <a:r>
              <a:rPr lang="en-US" sz="3900" b="1" dirty="0" smtClean="0"/>
              <a:t>development, coordination and negotiation of U.S. international trade, commodity, and investment policies, negotiations, enforcement. </a:t>
            </a:r>
            <a:endParaRPr lang="en-US" sz="3900" b="1" dirty="0" smtClean="0"/>
          </a:p>
          <a:p>
            <a:pPr lvl="0">
              <a:lnSpc>
                <a:spcPct val="120000"/>
              </a:lnSpc>
            </a:pPr>
            <a:r>
              <a:rPr lang="en-US" sz="3900" b="1" dirty="0" smtClean="0"/>
              <a:t>USTR is in the Executive Office of the President (</a:t>
            </a:r>
            <a:r>
              <a:rPr lang="en-US" sz="3900" b="1" dirty="0" smtClean="0">
                <a:solidFill>
                  <a:srgbClr val="0070C0"/>
                </a:solidFill>
              </a:rPr>
              <a:t>EOP</a:t>
            </a:r>
            <a:r>
              <a:rPr lang="en-US" sz="3900" b="1" dirty="0" smtClean="0"/>
              <a:t>)</a:t>
            </a:r>
            <a:endParaRPr lang="en-US" sz="3900" b="1" dirty="0" smtClean="0"/>
          </a:p>
          <a:p>
            <a:pPr lvl="0">
              <a:lnSpc>
                <a:spcPct val="120000"/>
              </a:lnSpc>
            </a:pPr>
            <a:r>
              <a:rPr lang="en-US" sz="3900" b="1" dirty="0" smtClean="0">
                <a:solidFill>
                  <a:prstClr val="black"/>
                </a:solidFill>
              </a:rPr>
              <a:t>National </a:t>
            </a:r>
            <a:r>
              <a:rPr lang="en-US" sz="3900" b="1" dirty="0">
                <a:solidFill>
                  <a:prstClr val="black"/>
                </a:solidFill>
              </a:rPr>
              <a:t>Security Council (</a:t>
            </a:r>
            <a:r>
              <a:rPr lang="en-US" sz="3900" b="1" dirty="0">
                <a:solidFill>
                  <a:schemeClr val="accent1"/>
                </a:solidFill>
              </a:rPr>
              <a:t>NSC</a:t>
            </a:r>
            <a:r>
              <a:rPr lang="en-US" sz="3900" b="1" dirty="0" smtClean="0">
                <a:solidFill>
                  <a:prstClr val="black"/>
                </a:solidFill>
              </a:rPr>
              <a:t>) and National Economic Council</a:t>
            </a:r>
            <a:r>
              <a:rPr lang="en-US" sz="3900" b="1" dirty="0">
                <a:solidFill>
                  <a:prstClr val="black"/>
                </a:solidFill>
              </a:rPr>
              <a:t> (</a:t>
            </a:r>
            <a:r>
              <a:rPr lang="en-US" sz="3900" b="1" dirty="0" smtClean="0">
                <a:solidFill>
                  <a:schemeClr val="accent1"/>
                </a:solidFill>
              </a:rPr>
              <a:t>NEC</a:t>
            </a:r>
            <a:r>
              <a:rPr lang="en-US" sz="3900" b="1" dirty="0" smtClean="0"/>
              <a:t>)</a:t>
            </a:r>
            <a:r>
              <a:rPr lang="en-US" sz="3900" b="1" dirty="0" smtClean="0">
                <a:solidFill>
                  <a:prstClr val="black"/>
                </a:solidFill>
              </a:rPr>
              <a:t> help </a:t>
            </a:r>
            <a:r>
              <a:rPr lang="en-US" sz="3900" b="1" dirty="0">
                <a:solidFill>
                  <a:prstClr val="black"/>
                </a:solidFill>
              </a:rPr>
              <a:t>POTUS oversee trade </a:t>
            </a:r>
            <a:r>
              <a:rPr lang="en-US" sz="3900" b="1" dirty="0" smtClean="0">
                <a:solidFill>
                  <a:prstClr val="black"/>
                </a:solidFill>
              </a:rPr>
              <a:t>policy.   </a:t>
            </a:r>
            <a:endParaRPr lang="en-US" sz="3900" b="1" dirty="0">
              <a:solidFill>
                <a:prstClr val="black"/>
              </a:solidFill>
            </a:endParaRPr>
          </a:p>
          <a:p>
            <a:endParaRPr lang="en-US" sz="3400" b="1" dirty="0" smtClean="0"/>
          </a:p>
          <a:p>
            <a:endParaRPr lang="en-US" sz="3400" b="1" dirty="0" smtClean="0"/>
          </a:p>
          <a:p>
            <a:pPr>
              <a:buNone/>
            </a:pPr>
            <a:endParaRPr lang="en-US" dirty="0" smtClean="0"/>
          </a:p>
        </p:txBody>
      </p:sp>
      <p:sp>
        <p:nvSpPr>
          <p:cNvPr id="9" name="Slide Number Placeholder 8"/>
          <p:cNvSpPr>
            <a:spLocks noGrp="1"/>
          </p:cNvSpPr>
          <p:nvPr>
            <p:ph type="sldNum" sz="quarter" idx="12"/>
          </p:nvPr>
        </p:nvSpPr>
        <p:spPr/>
        <p:txBody>
          <a:bodyPr/>
          <a:lstStyle/>
          <a:p>
            <a:fld id="{5CAD4916-8174-4FB2-8C23-E39027504FBF}" type="slidenum">
              <a:rPr lang="en-US" smtClean="0"/>
              <a:pPr/>
              <a:t>7</a:t>
            </a:fld>
            <a:endParaRPr lang="en-US" dirty="0"/>
          </a:p>
        </p:txBody>
      </p:sp>
      <p:pic>
        <p:nvPicPr>
          <p:cNvPr id="4" name="Picture 7" descr="C:\Users\Lahiru\Documents\Sandler trade Logo.jpg"/>
          <p:cNvPicPr>
            <a:picLocks noChangeAspect="1" noChangeArrowheads="1"/>
          </p:cNvPicPr>
          <p:nvPr/>
        </p:nvPicPr>
        <p:blipFill>
          <a:blip r:embed="rId3" cstate="print"/>
          <a:srcRect/>
          <a:stretch>
            <a:fillRect/>
          </a:stretch>
        </p:blipFill>
        <p:spPr bwMode="auto">
          <a:xfrm>
            <a:off x="152400" y="6096000"/>
            <a:ext cx="746760" cy="622300"/>
          </a:xfrm>
          <a:prstGeom prst="rect">
            <a:avLst/>
          </a:prstGeom>
          <a:noFill/>
          <a:ln w="9525">
            <a:noFill/>
            <a:miter lim="800000"/>
            <a:headEnd/>
            <a:tailEnd/>
          </a:ln>
        </p:spPr>
      </p:pic>
      <p:sp>
        <p:nvSpPr>
          <p:cNvPr id="7" name="Rectangle 6"/>
          <p:cNvSpPr/>
          <p:nvPr/>
        </p:nvSpPr>
        <p:spPr>
          <a:xfrm>
            <a:off x="152400" y="152400"/>
            <a:ext cx="8839200" cy="6553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81835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391400" cy="792162"/>
          </a:xfrm>
          <a:noFill/>
          <a:ln>
            <a:noFill/>
          </a:ln>
        </p:spPr>
        <p:style>
          <a:lnRef idx="1">
            <a:schemeClr val="accent1"/>
          </a:lnRef>
          <a:fillRef idx="1001">
            <a:schemeClr val="lt1"/>
          </a:fillRef>
          <a:effectRef idx="1">
            <a:schemeClr val="accent1"/>
          </a:effectRef>
          <a:fontRef idx="minor">
            <a:schemeClr val="dk1"/>
          </a:fontRef>
        </p:style>
        <p:txBody>
          <a:bodyPr>
            <a:normAutofit/>
          </a:bodyPr>
          <a:lstStyle/>
          <a:p>
            <a:pPr algn="l"/>
            <a:r>
              <a:rPr lang="en-US" b="1" dirty="0" smtClean="0">
                <a:ln w="9525">
                  <a:solidFill>
                    <a:schemeClr val="tx1"/>
                  </a:solidFill>
                </a:ln>
                <a:solidFill>
                  <a:schemeClr val="accent1"/>
                </a:solidFill>
                <a:latin typeface="+mj-lt"/>
              </a:rPr>
              <a:t>                    USTR  = </a:t>
            </a:r>
            <a:endParaRPr lang="en-US" b="1" dirty="0">
              <a:ln w="9525">
                <a:solidFill>
                  <a:schemeClr val="tx1"/>
                </a:solidFill>
              </a:ln>
              <a:solidFill>
                <a:schemeClr val="accent1"/>
              </a:solidFill>
              <a:latin typeface="+mj-lt"/>
            </a:endParaRPr>
          </a:p>
        </p:txBody>
      </p:sp>
      <p:sp>
        <p:nvSpPr>
          <p:cNvPr id="3" name="Content Placeholder 2"/>
          <p:cNvSpPr>
            <a:spLocks noGrp="1"/>
          </p:cNvSpPr>
          <p:nvPr>
            <p:ph idx="1"/>
          </p:nvPr>
        </p:nvSpPr>
        <p:spPr>
          <a:xfrm>
            <a:off x="457200" y="1143000"/>
            <a:ext cx="8382000" cy="5486400"/>
          </a:xfrm>
        </p:spPr>
        <p:txBody>
          <a:bodyPr>
            <a:normAutofit/>
          </a:bodyPr>
          <a:lstStyle/>
          <a:p>
            <a:r>
              <a:rPr lang="en-US" sz="2700" b="1" dirty="0" smtClean="0"/>
              <a:t>The </a:t>
            </a:r>
            <a:r>
              <a:rPr lang="en-US" sz="2700" b="1" dirty="0" smtClean="0">
                <a:solidFill>
                  <a:schemeClr val="accent1"/>
                </a:solidFill>
              </a:rPr>
              <a:t>USTR</a:t>
            </a:r>
            <a:r>
              <a:rPr lang="en-US" sz="2700" b="1" dirty="0" smtClean="0">
                <a:solidFill>
                  <a:srgbClr val="00B0F0"/>
                </a:solidFill>
              </a:rPr>
              <a:t> </a:t>
            </a:r>
            <a:r>
              <a:rPr lang="en-US" sz="2700" b="1" dirty="0" smtClean="0"/>
              <a:t>is an Ambassador and Cabinet member who serves as President’s principal trade advisor, negotiator, spokesperson, and representative to </a:t>
            </a:r>
            <a:r>
              <a:rPr lang="en-US" sz="2700" b="1" dirty="0" smtClean="0">
                <a:solidFill>
                  <a:schemeClr val="accent1"/>
                </a:solidFill>
              </a:rPr>
              <a:t>WTO</a:t>
            </a:r>
            <a:r>
              <a:rPr lang="en-US" sz="2700" b="1" dirty="0" smtClean="0"/>
              <a:t>. </a:t>
            </a:r>
          </a:p>
          <a:p>
            <a:pPr lvl="0"/>
            <a:r>
              <a:rPr lang="en-US" sz="2700" b="1" dirty="0" smtClean="0"/>
              <a:t>Through </a:t>
            </a:r>
            <a:r>
              <a:rPr lang="en-US" sz="2700" b="1" dirty="0" smtClean="0"/>
              <a:t>an interagency structure (</a:t>
            </a:r>
            <a:r>
              <a:rPr lang="en-US" sz="2700" b="1" dirty="0" smtClean="0">
                <a:solidFill>
                  <a:schemeClr val="accent1"/>
                </a:solidFill>
              </a:rPr>
              <a:t>TPRG</a:t>
            </a:r>
            <a:r>
              <a:rPr lang="en-US" sz="2700" b="1" dirty="0" smtClean="0">
                <a:solidFill>
                  <a:srgbClr val="92D050"/>
                </a:solidFill>
              </a:rPr>
              <a:t> </a:t>
            </a:r>
            <a:r>
              <a:rPr lang="en-US" sz="2700" b="1" dirty="0" smtClean="0"/>
              <a:t>&amp;</a:t>
            </a:r>
            <a:r>
              <a:rPr lang="en-US" sz="2700" b="1" dirty="0" smtClean="0">
                <a:solidFill>
                  <a:srgbClr val="92D050"/>
                </a:solidFill>
              </a:rPr>
              <a:t> </a:t>
            </a:r>
            <a:r>
              <a:rPr lang="en-US" sz="2700" b="1" dirty="0" smtClean="0">
                <a:solidFill>
                  <a:schemeClr val="accent1"/>
                </a:solidFill>
              </a:rPr>
              <a:t>TPSC</a:t>
            </a:r>
            <a:r>
              <a:rPr lang="en-US" sz="2700" b="1" dirty="0" smtClean="0"/>
              <a:t>), </a:t>
            </a:r>
            <a:r>
              <a:rPr lang="en-US" sz="2700" b="1" u="sng" dirty="0" smtClean="0">
                <a:solidFill>
                  <a:srgbClr val="0070C0"/>
                </a:solidFill>
              </a:rPr>
              <a:t>USTR</a:t>
            </a:r>
            <a:r>
              <a:rPr lang="en-US" sz="2700" b="1" u="sng" dirty="0" smtClean="0"/>
              <a:t> </a:t>
            </a:r>
            <a:r>
              <a:rPr lang="en-US" sz="2700" b="1" u="sng" dirty="0" smtClean="0">
                <a:solidFill>
                  <a:srgbClr val="0070C0"/>
                </a:solidFill>
              </a:rPr>
              <a:t>coordinates trade policy within the </a:t>
            </a:r>
            <a:r>
              <a:rPr lang="en-US" sz="2700" b="1" u="sng" dirty="0" smtClean="0">
                <a:solidFill>
                  <a:srgbClr val="0070C0"/>
                </a:solidFill>
              </a:rPr>
              <a:t>Administration</a:t>
            </a:r>
            <a:r>
              <a:rPr lang="en-US" sz="2700" b="1" dirty="0" smtClean="0">
                <a:solidFill>
                  <a:srgbClr val="0070C0"/>
                </a:solidFill>
              </a:rPr>
              <a:t>* </a:t>
            </a:r>
          </a:p>
          <a:p>
            <a:r>
              <a:rPr lang="en-US" sz="2700" b="1" dirty="0">
                <a:solidFill>
                  <a:srgbClr val="0070C0"/>
                </a:solidFill>
              </a:rPr>
              <a:t>USTR</a:t>
            </a:r>
            <a:r>
              <a:rPr lang="en-US" sz="2700" b="1" dirty="0"/>
              <a:t> frames issues for </a:t>
            </a:r>
            <a:r>
              <a:rPr lang="en-US" sz="2700" b="1" dirty="0">
                <a:solidFill>
                  <a:srgbClr val="0070C0"/>
                </a:solidFill>
              </a:rPr>
              <a:t>POTUS</a:t>
            </a:r>
            <a:r>
              <a:rPr lang="en-US" sz="2700" b="1" dirty="0"/>
              <a:t> </a:t>
            </a:r>
            <a:r>
              <a:rPr lang="en-US" sz="2700" b="1" dirty="0" smtClean="0"/>
              <a:t>decisions</a:t>
            </a:r>
            <a:r>
              <a:rPr lang="en-US" sz="2700" b="1" dirty="0"/>
              <a:t> </a:t>
            </a:r>
            <a:r>
              <a:rPr lang="en-US" sz="2700" b="1" dirty="0" smtClean="0"/>
              <a:t>through </a:t>
            </a:r>
            <a:r>
              <a:rPr lang="en-US" sz="2700" b="1" dirty="0" smtClean="0"/>
              <a:t>consultations with </a:t>
            </a:r>
            <a:r>
              <a:rPr lang="en-US" sz="2700" b="1" dirty="0" smtClean="0"/>
              <a:t>Congress and standing Congressional Committees (</a:t>
            </a:r>
            <a:r>
              <a:rPr lang="en-US" sz="2700" b="1" dirty="0" smtClean="0">
                <a:solidFill>
                  <a:srgbClr val="0070C0"/>
                </a:solidFill>
              </a:rPr>
              <a:t>SFC</a:t>
            </a:r>
            <a:r>
              <a:rPr lang="en-US" sz="2700" b="1" dirty="0" smtClean="0"/>
              <a:t> &amp; </a:t>
            </a:r>
            <a:r>
              <a:rPr lang="en-US" sz="2700" b="1" dirty="0" smtClean="0">
                <a:solidFill>
                  <a:srgbClr val="0070C0"/>
                </a:solidFill>
              </a:rPr>
              <a:t>HWM</a:t>
            </a:r>
            <a:r>
              <a:rPr lang="en-US" sz="2700" b="1" dirty="0" smtClean="0"/>
              <a:t>) </a:t>
            </a:r>
          </a:p>
          <a:p>
            <a:r>
              <a:rPr lang="en-US" sz="2700" b="1" dirty="0" smtClean="0">
                <a:solidFill>
                  <a:schemeClr val="accent1"/>
                </a:solidFill>
              </a:rPr>
              <a:t>USTR</a:t>
            </a:r>
            <a:r>
              <a:rPr lang="en-US" sz="2700" b="1" dirty="0" smtClean="0">
                <a:solidFill>
                  <a:prstClr val="black"/>
                </a:solidFill>
              </a:rPr>
              <a:t> </a:t>
            </a:r>
            <a:r>
              <a:rPr lang="en-US" sz="2700" b="1" dirty="0" smtClean="0">
                <a:solidFill>
                  <a:prstClr val="black"/>
                </a:solidFill>
              </a:rPr>
              <a:t>consults with 28 </a:t>
            </a:r>
            <a:r>
              <a:rPr lang="en-US" sz="2700" b="1" dirty="0">
                <a:solidFill>
                  <a:prstClr val="black"/>
                </a:solidFill>
              </a:rPr>
              <a:t>appointed </a:t>
            </a:r>
            <a:r>
              <a:rPr lang="en-US" sz="2700" b="1" dirty="0" smtClean="0">
                <a:solidFill>
                  <a:prstClr val="black"/>
                </a:solidFill>
              </a:rPr>
              <a:t>private-sector industry &amp; special-interest </a:t>
            </a:r>
            <a:r>
              <a:rPr lang="en-US" sz="2700" b="1" dirty="0">
                <a:solidFill>
                  <a:prstClr val="black"/>
                </a:solidFill>
              </a:rPr>
              <a:t>advisory groups: </a:t>
            </a:r>
            <a:r>
              <a:rPr lang="en-US" sz="2700" b="1" dirty="0">
                <a:solidFill>
                  <a:srgbClr val="4F81BD"/>
                </a:solidFill>
              </a:rPr>
              <a:t>ACTPN, APAC, </a:t>
            </a:r>
            <a:r>
              <a:rPr lang="en-US" sz="2700" b="1" dirty="0" smtClean="0">
                <a:solidFill>
                  <a:srgbClr val="4F81BD"/>
                </a:solidFill>
              </a:rPr>
              <a:t>16 ITACs, IGPAC, LAC, TEPAC, </a:t>
            </a:r>
            <a:r>
              <a:rPr lang="en-US" sz="2700" b="1" dirty="0" smtClean="0">
                <a:solidFill>
                  <a:srgbClr val="4F81BD"/>
                </a:solidFill>
              </a:rPr>
              <a:t>TACA: </a:t>
            </a:r>
            <a:r>
              <a:rPr lang="en-US" sz="2700" b="1" u="sng" dirty="0" smtClean="0"/>
              <a:t>700</a:t>
            </a:r>
            <a:r>
              <a:rPr lang="en-US" sz="2700" b="1" dirty="0" smtClean="0"/>
              <a:t> people</a:t>
            </a:r>
            <a:endParaRPr lang="en-US" sz="2700" b="1" dirty="0"/>
          </a:p>
          <a:p>
            <a:pPr lvl="0"/>
            <a:r>
              <a:rPr lang="en-US" sz="2700" b="1" dirty="0" smtClean="0">
                <a:solidFill>
                  <a:schemeClr val="accent1"/>
                </a:solidFill>
              </a:rPr>
              <a:t>USTR</a:t>
            </a:r>
            <a:r>
              <a:rPr lang="en-US" sz="2700" b="1" dirty="0" smtClean="0">
                <a:solidFill>
                  <a:prstClr val="black"/>
                </a:solidFill>
              </a:rPr>
              <a:t>’s newer role: </a:t>
            </a:r>
            <a:r>
              <a:rPr lang="en-US" sz="2700" b="1" dirty="0" smtClean="0">
                <a:solidFill>
                  <a:prstClr val="black"/>
                </a:solidFill>
              </a:rPr>
              <a:t>compliance and enforcement</a:t>
            </a:r>
            <a:endParaRPr lang="en-US" u="sng" dirty="0" smtClean="0"/>
          </a:p>
        </p:txBody>
      </p:sp>
      <p:sp>
        <p:nvSpPr>
          <p:cNvPr id="9" name="Slide Number Placeholder 8"/>
          <p:cNvSpPr>
            <a:spLocks noGrp="1"/>
          </p:cNvSpPr>
          <p:nvPr>
            <p:ph type="sldNum" sz="quarter" idx="12"/>
          </p:nvPr>
        </p:nvSpPr>
        <p:spPr/>
        <p:txBody>
          <a:bodyPr/>
          <a:lstStyle/>
          <a:p>
            <a:fld id="{5CAD4916-8174-4FB2-8C23-E39027504FBF}" type="slidenum">
              <a:rPr lang="en-US" smtClean="0"/>
              <a:pPr/>
              <a:t>8</a:t>
            </a:fld>
            <a:endParaRPr lang="en-US" dirty="0"/>
          </a:p>
        </p:txBody>
      </p:sp>
      <p:pic>
        <p:nvPicPr>
          <p:cNvPr id="4" name="Picture 7" descr="C:\Users\Lahiru\Documents\Sandler trade Logo.jpg"/>
          <p:cNvPicPr>
            <a:picLocks noChangeAspect="1" noChangeArrowheads="1"/>
          </p:cNvPicPr>
          <p:nvPr/>
        </p:nvPicPr>
        <p:blipFill>
          <a:blip r:embed="rId3" cstate="print"/>
          <a:srcRect/>
          <a:stretch>
            <a:fillRect/>
          </a:stretch>
        </p:blipFill>
        <p:spPr bwMode="auto">
          <a:xfrm>
            <a:off x="152400" y="6096000"/>
            <a:ext cx="746760" cy="622300"/>
          </a:xfrm>
          <a:prstGeom prst="rect">
            <a:avLst/>
          </a:prstGeom>
          <a:noFill/>
          <a:ln w="9525">
            <a:noFill/>
            <a:miter lim="800000"/>
            <a:headEnd/>
            <a:tailEnd/>
          </a:ln>
        </p:spPr>
      </p:pic>
      <p:sp>
        <p:nvSpPr>
          <p:cNvPr id="7" name="Rectangle 6"/>
          <p:cNvSpPr/>
          <p:nvPr/>
        </p:nvSpPr>
        <p:spPr>
          <a:xfrm>
            <a:off x="152400" y="152400"/>
            <a:ext cx="8839200" cy="6553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Heart 4"/>
          <p:cNvSpPr/>
          <p:nvPr/>
        </p:nvSpPr>
        <p:spPr>
          <a:xfrm>
            <a:off x="5410200" y="228600"/>
            <a:ext cx="914400" cy="914400"/>
          </a:xfrm>
          <a:prstGeom prst="hear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spTree>
    <p:extLst>
      <p:ext uri="{BB962C8B-B14F-4D97-AF65-F5344CB8AC3E}">
        <p14:creationId xmlns:p14="http://schemas.microsoft.com/office/powerpoint/2010/main" val="3606626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a:solidFill>
                    <a:schemeClr val="tx1"/>
                  </a:solidFill>
                </a:ln>
                <a:solidFill>
                  <a:schemeClr val="accent1"/>
                </a:solidFill>
              </a:rPr>
              <a:t>Department of Commerce</a:t>
            </a:r>
            <a:endParaRPr lang="en-US" b="1" dirty="0">
              <a:ln>
                <a:solidFill>
                  <a:schemeClr val="tx1"/>
                </a:solidFill>
              </a:ln>
              <a:solidFill>
                <a:schemeClr val="accent1"/>
              </a:solidFill>
            </a:endParaRPr>
          </a:p>
        </p:txBody>
      </p:sp>
      <p:sp>
        <p:nvSpPr>
          <p:cNvPr id="3" name="Content Placeholder 2"/>
          <p:cNvSpPr>
            <a:spLocks noGrp="1"/>
          </p:cNvSpPr>
          <p:nvPr>
            <p:ph idx="1"/>
          </p:nvPr>
        </p:nvSpPr>
        <p:spPr>
          <a:xfrm>
            <a:off x="457200" y="1371600"/>
            <a:ext cx="8229600" cy="5029200"/>
          </a:xfrm>
        </p:spPr>
        <p:txBody>
          <a:bodyPr>
            <a:normAutofit fontScale="85000" lnSpcReduction="10000"/>
          </a:bodyPr>
          <a:lstStyle/>
          <a:p>
            <a:r>
              <a:rPr lang="en-US" b="1" dirty="0" smtClean="0"/>
              <a:t>Mission: make U.S. businesses more </a:t>
            </a:r>
            <a:r>
              <a:rPr lang="en-US" b="1" dirty="0" smtClean="0"/>
              <a:t>innovative </a:t>
            </a:r>
            <a:r>
              <a:rPr lang="en-US" b="1" dirty="0" smtClean="0"/>
              <a:t>at home and more competitive </a:t>
            </a:r>
            <a:r>
              <a:rPr lang="en-US" b="1" dirty="0" smtClean="0"/>
              <a:t>internationally</a:t>
            </a:r>
            <a:endParaRPr lang="en-US" b="1" dirty="0" smtClean="0"/>
          </a:p>
          <a:p>
            <a:r>
              <a:rPr lang="en-US" b="1" dirty="0" smtClean="0"/>
              <a:t>Multiple bureaus &amp; </a:t>
            </a:r>
            <a:r>
              <a:rPr lang="en-US" b="1" dirty="0" smtClean="0"/>
              <a:t>functions to, </a:t>
            </a:r>
            <a:r>
              <a:rPr lang="en-US" b="1" dirty="0" smtClean="0"/>
              <a:t>e.g., promote U.S. exports, monitor weather, manage fish, assist small businesses, collect data, take the census, etc.</a:t>
            </a:r>
          </a:p>
          <a:p>
            <a:r>
              <a:rPr lang="en-US" b="1" dirty="0" smtClean="0"/>
              <a:t>Key trade-related functions:  </a:t>
            </a:r>
          </a:p>
          <a:p>
            <a:pPr lvl="1"/>
            <a:r>
              <a:rPr lang="en-US" b="1" dirty="0" smtClean="0"/>
              <a:t>Antidumping and countervailing duty investigations</a:t>
            </a:r>
            <a:endParaRPr lang="en-US" b="1" dirty="0" smtClean="0">
              <a:solidFill>
                <a:schemeClr val="accent1"/>
              </a:solidFill>
            </a:endParaRPr>
          </a:p>
          <a:p>
            <a:pPr lvl="1"/>
            <a:r>
              <a:rPr lang="en-US" b="1" dirty="0"/>
              <a:t>S</a:t>
            </a:r>
            <a:r>
              <a:rPr lang="en-US" b="1" dirty="0" smtClean="0"/>
              <a:t>ectoral and functional support for USTR trade negotiations</a:t>
            </a:r>
          </a:p>
          <a:p>
            <a:pPr lvl="1"/>
            <a:r>
              <a:rPr lang="en-US" b="1" dirty="0"/>
              <a:t>T</a:t>
            </a:r>
            <a:r>
              <a:rPr lang="en-US" b="1" dirty="0" smtClean="0"/>
              <a:t>rade compliance monitoring (along with USTR)</a:t>
            </a:r>
          </a:p>
          <a:p>
            <a:pPr lvl="1"/>
            <a:r>
              <a:rPr lang="en-US" b="1" dirty="0"/>
              <a:t>M</a:t>
            </a:r>
            <a:r>
              <a:rPr lang="en-US" b="1" dirty="0" smtClean="0"/>
              <a:t>anagement of industry trade advisory committees</a:t>
            </a:r>
          </a:p>
          <a:p>
            <a:pPr lvl="1"/>
            <a:r>
              <a:rPr lang="en-US" b="1" dirty="0"/>
              <a:t>E</a:t>
            </a:r>
            <a:r>
              <a:rPr lang="en-US" b="1" dirty="0" smtClean="0"/>
              <a:t>xport promotion and trade missions – NEI</a:t>
            </a:r>
            <a:r>
              <a:rPr lang="en-US" b="1" baseline="30000" dirty="0" smtClean="0"/>
              <a:t>2</a:t>
            </a:r>
          </a:p>
          <a:p>
            <a:endParaRPr lang="en-US" dirty="0"/>
          </a:p>
        </p:txBody>
      </p:sp>
      <p:sp>
        <p:nvSpPr>
          <p:cNvPr id="10" name="Slide Number Placeholder 9"/>
          <p:cNvSpPr>
            <a:spLocks noGrp="1"/>
          </p:cNvSpPr>
          <p:nvPr>
            <p:ph type="sldNum" sz="quarter" idx="12"/>
          </p:nvPr>
        </p:nvSpPr>
        <p:spPr/>
        <p:txBody>
          <a:bodyPr/>
          <a:lstStyle/>
          <a:p>
            <a:fld id="{5CAD4916-8174-4FB2-8C23-E39027504FBF}" type="slidenum">
              <a:rPr lang="en-US" smtClean="0"/>
              <a:pPr/>
              <a:t>9</a:t>
            </a:fld>
            <a:endParaRPr lang="en-US" dirty="0"/>
          </a:p>
        </p:txBody>
      </p:sp>
      <p:pic>
        <p:nvPicPr>
          <p:cNvPr id="9" name="Picture 7" descr="C:\Users\Lahiru\Documents\Sandler trade Logo.jpg"/>
          <p:cNvPicPr>
            <a:picLocks noChangeAspect="1" noChangeArrowheads="1"/>
          </p:cNvPicPr>
          <p:nvPr/>
        </p:nvPicPr>
        <p:blipFill>
          <a:blip r:embed="rId3" cstate="print"/>
          <a:srcRect/>
          <a:stretch>
            <a:fillRect/>
          </a:stretch>
        </p:blipFill>
        <p:spPr bwMode="auto">
          <a:xfrm>
            <a:off x="152400" y="6096000"/>
            <a:ext cx="746760" cy="622300"/>
          </a:xfrm>
          <a:prstGeom prst="rect">
            <a:avLst/>
          </a:prstGeom>
          <a:noFill/>
          <a:ln w="9525">
            <a:noFill/>
            <a:miter lim="800000"/>
            <a:headEnd/>
            <a:tailEnd/>
          </a:ln>
        </p:spPr>
      </p:pic>
      <p:sp>
        <p:nvSpPr>
          <p:cNvPr id="7" name="Rectangle 6"/>
          <p:cNvSpPr/>
          <p:nvPr/>
        </p:nvSpPr>
        <p:spPr>
          <a:xfrm>
            <a:off x="152400" y="152400"/>
            <a:ext cx="8839200" cy="6553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00641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6552</TotalTime>
  <Words>2017</Words>
  <Application>Microsoft Office PowerPoint</Application>
  <PresentationFormat>On-screen Show (4:3)</PresentationFormat>
  <Paragraphs>318</Paragraphs>
  <Slides>28</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Times New Roman</vt:lpstr>
      <vt:lpstr>Office Theme</vt:lpstr>
      <vt:lpstr>Trade Responsibilities in the Executive Branch</vt:lpstr>
      <vt:lpstr>Sandler Trade, LLC.</vt:lpstr>
      <vt:lpstr>Seminar Content</vt:lpstr>
      <vt:lpstr>Alphabet Soup</vt:lpstr>
      <vt:lpstr>Trade Acronyms</vt:lpstr>
      <vt:lpstr>PowerPoint Presentation</vt:lpstr>
      <vt:lpstr>The Congress, President and USTR</vt:lpstr>
      <vt:lpstr>                    USTR  = </vt:lpstr>
      <vt:lpstr>Department of Commerce</vt:lpstr>
      <vt:lpstr>Other Agencies with Trade Responsibilities</vt:lpstr>
      <vt:lpstr>(Opaque) Interagency Review Process:  Led by USTR</vt:lpstr>
      <vt:lpstr>President’s Trade Agenda - 2015</vt:lpstr>
      <vt:lpstr>PowerPoint Presentation</vt:lpstr>
      <vt:lpstr>USTR Trade Initiatives</vt:lpstr>
      <vt:lpstr>Enforcement Mechanisms</vt:lpstr>
      <vt:lpstr> FTA Negotiation Process</vt:lpstr>
      <vt:lpstr>FTA Approval Process</vt:lpstr>
      <vt:lpstr>President Obama’s Actions </vt:lpstr>
      <vt:lpstr>President’s Trade Agenda Stretches Available USTR Resources</vt:lpstr>
      <vt:lpstr>Trade Capacity Building</vt:lpstr>
      <vt:lpstr>U.S. Trade Policy and Doing Business Tips</vt:lpstr>
      <vt:lpstr>Web Resources</vt:lpstr>
      <vt:lpstr>Where to Look For…</vt:lpstr>
      <vt:lpstr>PowerPoint Presentation</vt:lpstr>
      <vt:lpstr>Committees of the House of Representatives</vt:lpstr>
      <vt:lpstr>Senate Committees </vt:lpstr>
      <vt:lpstr>TPA Summary</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Who’s Who, What’s That, and How Does It All Fit Together?</dc:title>
  <dc:creator>Owner</dc:creator>
  <cp:lastModifiedBy>Marideth Sandler</cp:lastModifiedBy>
  <cp:revision>228</cp:revision>
  <dcterms:created xsi:type="dcterms:W3CDTF">2011-09-20T17:39:43Z</dcterms:created>
  <dcterms:modified xsi:type="dcterms:W3CDTF">2015-09-09T12:49:18Z</dcterms:modified>
</cp:coreProperties>
</file>