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4"/>
  </p:sldMasterIdLst>
  <p:notesMasterIdLst>
    <p:notesMasterId r:id="rId13"/>
  </p:notesMasterIdLst>
  <p:handoutMasterIdLst>
    <p:handoutMasterId r:id="rId14"/>
  </p:handoutMasterIdLst>
  <p:sldIdLst>
    <p:sldId id="342" r:id="rId5"/>
    <p:sldId id="306" r:id="rId6"/>
    <p:sldId id="309" r:id="rId7"/>
    <p:sldId id="315" r:id="rId8"/>
    <p:sldId id="338" r:id="rId9"/>
    <p:sldId id="339" r:id="rId10"/>
    <p:sldId id="321" r:id="rId11"/>
    <p:sldId id="34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 Intern" initials="UI"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A74"/>
    <a:srgbClr val="87B0E1"/>
    <a:srgbClr val="439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2" autoAdjust="0"/>
    <p:restoredTop sz="74910" autoAdjust="0"/>
  </p:normalViewPr>
  <p:slideViewPr>
    <p:cSldViewPr>
      <p:cViewPr varScale="1">
        <p:scale>
          <a:sx n="56" d="100"/>
          <a:sy n="56" d="100"/>
        </p:scale>
        <p:origin x="192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95482EFF-1154-410D-8E60-950940A63DF3}" type="datetimeFigureOut">
              <a:rPr lang="en-US" smtClean="0"/>
              <a:pPr/>
              <a:t>9/8/2015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C97225D6-2044-4B77-8E22-FE02F8FE9D9E}" type="slidenum">
              <a:rPr lang="en-US" smtClean="0"/>
              <a:pPr/>
              <a:t>‹#›</a:t>
            </a:fld>
            <a:endParaRPr lang="en-US"/>
          </a:p>
        </p:txBody>
      </p:sp>
    </p:spTree>
    <p:extLst>
      <p:ext uri="{BB962C8B-B14F-4D97-AF65-F5344CB8AC3E}">
        <p14:creationId xmlns:p14="http://schemas.microsoft.com/office/powerpoint/2010/main" val="2896188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66BED83C-98EB-4B3A-A7F1-F0BDE3D998FD}" type="datetimeFigureOut">
              <a:rPr lang="en-GB" smtClean="0"/>
              <a:pPr/>
              <a:t>08/09/2015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E7A40272-C2D7-4B20-B9AE-997BDCA2E725}" type="slidenum">
              <a:rPr lang="en-GB" smtClean="0"/>
              <a:pPr/>
              <a:t>‹#›</a:t>
            </a:fld>
            <a:endParaRPr lang="en-GB"/>
          </a:p>
        </p:txBody>
      </p:sp>
    </p:spTree>
    <p:extLst>
      <p:ext uri="{BB962C8B-B14F-4D97-AF65-F5344CB8AC3E}">
        <p14:creationId xmlns:p14="http://schemas.microsoft.com/office/powerpoint/2010/main" val="235722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A40272-C2D7-4B20-B9AE-997BDCA2E725}" type="slidenum">
              <a:rPr lang="en-GB" smtClean="0"/>
              <a:pPr/>
              <a:t>2</a:t>
            </a:fld>
            <a:endParaRPr lang="en-GB"/>
          </a:p>
        </p:txBody>
      </p:sp>
    </p:spTree>
    <p:extLst>
      <p:ext uri="{BB962C8B-B14F-4D97-AF65-F5344CB8AC3E}">
        <p14:creationId xmlns:p14="http://schemas.microsoft.com/office/powerpoint/2010/main" val="26809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from this chart, the Transatlantic FTA, or TTIP, represents the largest populations and</a:t>
            </a:r>
            <a:r>
              <a:rPr lang="en-US" baseline="0" dirty="0" smtClean="0"/>
              <a:t> economies as compared to TPP as NAFTA</a:t>
            </a:r>
            <a:endParaRPr lang="en-US" dirty="0"/>
          </a:p>
        </p:txBody>
      </p:sp>
      <p:sp>
        <p:nvSpPr>
          <p:cNvPr id="4" name="Slide Number Placeholder 3"/>
          <p:cNvSpPr>
            <a:spLocks noGrp="1"/>
          </p:cNvSpPr>
          <p:nvPr>
            <p:ph type="sldNum" sz="quarter" idx="10"/>
          </p:nvPr>
        </p:nvSpPr>
        <p:spPr/>
        <p:txBody>
          <a:bodyPr/>
          <a:lstStyle/>
          <a:p>
            <a:fld id="{E7A40272-C2D7-4B20-B9AE-997BDCA2E725}" type="slidenum">
              <a:rPr lang="en-GB" smtClean="0"/>
              <a:pPr/>
              <a:t>3</a:t>
            </a:fld>
            <a:endParaRPr lang="en-GB"/>
          </a:p>
        </p:txBody>
      </p:sp>
    </p:spTree>
    <p:extLst>
      <p:ext uri="{BB962C8B-B14F-4D97-AF65-F5344CB8AC3E}">
        <p14:creationId xmlns:p14="http://schemas.microsoft.com/office/powerpoint/2010/main" val="282941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99% of European and U.S. companies are SMEs. In the EU, SMEs provide two-thirds of all private sector jobs and have provided for 85% of net new jobs between 2002 and 2010.  In the U.S., SMEs have provided over half of all jobs and two-thirds of net new jobs in recent  decades</a:t>
            </a:r>
          </a:p>
          <a:p>
            <a:endParaRPr lang="en-US" dirty="0"/>
          </a:p>
        </p:txBody>
      </p:sp>
      <p:sp>
        <p:nvSpPr>
          <p:cNvPr id="4" name="Slide Number Placeholder 3"/>
          <p:cNvSpPr>
            <a:spLocks noGrp="1"/>
          </p:cNvSpPr>
          <p:nvPr>
            <p:ph type="sldNum" sz="quarter" idx="10"/>
          </p:nvPr>
        </p:nvSpPr>
        <p:spPr/>
        <p:txBody>
          <a:bodyPr/>
          <a:lstStyle/>
          <a:p>
            <a:fld id="{E7A40272-C2D7-4B20-B9AE-997BDCA2E725}" type="slidenum">
              <a:rPr lang="en-GB" smtClean="0"/>
              <a:pPr/>
              <a:t>5</a:t>
            </a:fld>
            <a:endParaRPr lang="en-GB"/>
          </a:p>
        </p:txBody>
      </p:sp>
    </p:spTree>
    <p:extLst>
      <p:ext uri="{BB962C8B-B14F-4D97-AF65-F5344CB8AC3E}">
        <p14:creationId xmlns:p14="http://schemas.microsoft.com/office/powerpoint/2010/main" val="357118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A40272-C2D7-4B20-B9AE-997BDCA2E725}" type="slidenum">
              <a:rPr lang="en-GB" smtClean="0"/>
              <a:pPr/>
              <a:t>6</a:t>
            </a:fld>
            <a:endParaRPr lang="en-GB"/>
          </a:p>
        </p:txBody>
      </p:sp>
    </p:spTree>
    <p:extLst>
      <p:ext uri="{BB962C8B-B14F-4D97-AF65-F5344CB8AC3E}">
        <p14:creationId xmlns:p14="http://schemas.microsoft.com/office/powerpoint/2010/main" val="129855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40272-C2D7-4B20-B9AE-997BDCA2E725}" type="slidenum">
              <a:rPr lang="en-GB" smtClean="0"/>
              <a:pPr/>
              <a:t>7</a:t>
            </a:fld>
            <a:endParaRPr lang="en-GB"/>
          </a:p>
        </p:txBody>
      </p:sp>
    </p:spTree>
    <p:extLst>
      <p:ext uri="{BB962C8B-B14F-4D97-AF65-F5344CB8AC3E}">
        <p14:creationId xmlns:p14="http://schemas.microsoft.com/office/powerpoint/2010/main" val="169563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6400800" y="6355080"/>
            <a:ext cx="2286000" cy="365760"/>
          </a:xfrm>
        </p:spPr>
        <p:txBody>
          <a:bodyPr/>
          <a:lstStyle>
            <a:lvl1pPr>
              <a:defRPr sz="1400"/>
            </a:lvl1pPr>
          </a:lstStyle>
          <a:p>
            <a:fld id="{F1ACB523-F0FF-4F98-83AE-C03FFA1286F6}" type="datetime1">
              <a:rPr lang="en-GB" smtClean="0"/>
              <a:t>08/09/2015</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244DD170-6CDB-4FDE-9A73-6ABDDE71E2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F75216-29AC-4687-A547-6B1CC70D47D1}" type="datetime1">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DD170-6CDB-4FDE-9A73-6ABDDE71E2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7B4455-197F-442C-9100-97926F24BA5A}" type="datetime1">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DD170-6CDB-4FDE-9A73-6ABDDE71E2A0}" type="slidenum">
              <a:rPr lang="en-GB" smtClean="0"/>
              <a:pPr/>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B5C36EF-94D4-4C69-9845-2D56DDFF0928}" type="datetime1">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4DD170-6CDB-4FDE-9A73-6ABDDE71E2A0}" type="slidenum">
              <a:rPr lang="en-GB" smtClean="0"/>
              <a:pPr/>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0A458E4-B278-4CCF-BA57-0811F3C185B7}" type="datetime1">
              <a:rPr lang="en-GB" smtClean="0"/>
              <a:t>08/09/2015</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244DD170-6CDB-4FDE-9A73-6ABDDE71E2A0}" type="slidenum">
              <a:rPr lang="en-GB" smtClean="0"/>
              <a:pPr/>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0C278E0-5089-4AF9-BAEC-D8079E4FEF4E}" type="datetime1">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4DD170-6CDB-4FDE-9A73-6ABDDE71E2A0}" type="slidenum">
              <a:rPr lang="en-GB" smtClean="0"/>
              <a:pPr/>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62F653E-C9DD-4503-BBCE-6251333F36CB}" type="datetime1">
              <a:rPr lang="en-GB" smtClean="0"/>
              <a:t>08/09/2015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4DD170-6CDB-4FDE-9A73-6ABDDE71E2A0}" type="slidenum">
              <a:rPr lang="en-GB" smtClean="0"/>
              <a:pPr/>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0C5445-6C66-48EC-8C45-A309DF106C23}" type="datetime1">
              <a:rPr lang="en-GB" smtClean="0"/>
              <a:t>08/09/2015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4DD170-6CDB-4FDE-9A73-6ABDDE71E2A0}" type="slidenum">
              <a:rPr lang="en-GB" smtClean="0"/>
              <a:pPr/>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5D1478-E3F0-4388-ABA7-A12404994208}" type="datetime1">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4DD170-6CDB-4FDE-9A73-6ABDDE71E2A0}"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8E43ED-80C8-40E5-B9E4-061C8BF1C050}" type="datetime1">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4DD170-6CDB-4FDE-9A73-6ABDDE71E2A0}"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BE6E942-C3D8-4CA7-87F9-2BEB95BAC6D2}" type="datetime1">
              <a:rPr lang="en-GB" smtClean="0"/>
              <a:t>08/09/2015</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44DD170-6CDB-4FDE-9A73-6ABDDE71E2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95" y="1"/>
            <a:ext cx="10305205" cy="6857999"/>
          </a:xfrm>
          <a:prstGeom prst="rect">
            <a:avLst/>
          </a:prstGeom>
        </p:spPr>
      </p:pic>
      <p:sp>
        <p:nvSpPr>
          <p:cNvPr id="2" name="Title 1"/>
          <p:cNvSpPr>
            <a:spLocks noGrp="1"/>
          </p:cNvSpPr>
          <p:nvPr>
            <p:ph type="ctrTitle" idx="4294967295"/>
          </p:nvPr>
        </p:nvSpPr>
        <p:spPr>
          <a:xfrm>
            <a:off x="-252536" y="764704"/>
            <a:ext cx="9793088" cy="1944687"/>
          </a:xfrm>
        </p:spPr>
        <p:txBody>
          <a:bodyPr>
            <a:noAutofit/>
          </a:bodyPr>
          <a:lstStyle/>
          <a:p>
            <a:pPr algn="ctr"/>
            <a:r>
              <a:rPr lang="en-GB" sz="4000" b="1" dirty="0" smtClean="0">
                <a:solidFill>
                  <a:srgbClr val="002060"/>
                </a:solidFill>
              </a:rPr>
              <a:t>Transatlantic Trade and Investment Partnership (TTIP):</a:t>
            </a:r>
            <a:br>
              <a:rPr lang="en-GB" sz="4000" b="1" dirty="0" smtClean="0">
                <a:solidFill>
                  <a:srgbClr val="002060"/>
                </a:solidFill>
              </a:rPr>
            </a:br>
            <a:r>
              <a:rPr lang="en-GB" sz="4000" b="1" dirty="0" smtClean="0">
                <a:solidFill>
                  <a:srgbClr val="002060"/>
                </a:solidFill>
              </a:rPr>
              <a:t>A U.S. Perspective</a:t>
            </a:r>
            <a:endParaRPr lang="en-GB" sz="4000" b="1" dirty="0">
              <a:solidFill>
                <a:srgbClr val="002060"/>
              </a:solidFill>
            </a:endParaRPr>
          </a:p>
        </p:txBody>
      </p:sp>
      <p:sp>
        <p:nvSpPr>
          <p:cNvPr id="4" name="TextBox 3"/>
          <p:cNvSpPr txBox="1"/>
          <p:nvPr/>
        </p:nvSpPr>
        <p:spPr>
          <a:xfrm>
            <a:off x="1979712" y="6093296"/>
            <a:ext cx="5184576" cy="307777"/>
          </a:xfrm>
          <a:prstGeom prst="rect">
            <a:avLst/>
          </a:prstGeom>
          <a:noFill/>
        </p:spPr>
        <p:txBody>
          <a:bodyPr wrap="square" rtlCol="0">
            <a:spAutoFit/>
          </a:bodyPr>
          <a:lstStyle/>
          <a:p>
            <a:pPr algn="ctr"/>
            <a:r>
              <a:rPr lang="en-US" sz="1400" b="1" dirty="0" smtClean="0">
                <a:solidFill>
                  <a:srgbClr val="222A74"/>
                </a:solidFill>
              </a:rPr>
              <a:t>Prepared by the Trans-Atlantic Business Council</a:t>
            </a:r>
            <a:endParaRPr lang="en-US" sz="1400" b="1" dirty="0">
              <a:solidFill>
                <a:srgbClr val="222A74"/>
              </a:solidFill>
            </a:endParaRPr>
          </a:p>
        </p:txBody>
      </p:sp>
    </p:spTree>
    <p:extLst>
      <p:ext uri="{BB962C8B-B14F-4D97-AF65-F5344CB8AC3E}">
        <p14:creationId xmlns:p14="http://schemas.microsoft.com/office/powerpoint/2010/main" val="498317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 name="Block Arc 125"/>
          <p:cNvSpPr/>
          <p:nvPr/>
        </p:nvSpPr>
        <p:spPr>
          <a:xfrm>
            <a:off x="1927599" y="2336196"/>
            <a:ext cx="5444057" cy="2537077"/>
          </a:xfrm>
          <a:prstGeom prst="blockArc">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Trade volume/day</a:t>
            </a:r>
          </a:p>
          <a:p>
            <a:pPr algn="ctr"/>
            <a:r>
              <a:rPr lang="en-GB" dirty="0" smtClean="0">
                <a:solidFill>
                  <a:schemeClr val="tx1"/>
                </a:solidFill>
              </a:rPr>
              <a:t>$2.7 billion</a:t>
            </a:r>
          </a:p>
          <a:p>
            <a:pPr algn="ctr"/>
            <a:endParaRPr lang="en-GB" dirty="0">
              <a:solidFill>
                <a:schemeClr val="tx1"/>
              </a:solidFill>
            </a:endParaRPr>
          </a:p>
          <a:p>
            <a:pPr algn="ctr"/>
            <a:endParaRPr lang="en-US" dirty="0" smtClean="0">
              <a:solidFill>
                <a:schemeClr val="tx1"/>
              </a:solidFill>
            </a:endParaRPr>
          </a:p>
        </p:txBody>
      </p:sp>
      <p:sp>
        <p:nvSpPr>
          <p:cNvPr id="2" name="Title 1"/>
          <p:cNvSpPr>
            <a:spLocks noGrp="1"/>
          </p:cNvSpPr>
          <p:nvPr>
            <p:ph type="title"/>
          </p:nvPr>
        </p:nvSpPr>
        <p:spPr>
          <a:xfrm>
            <a:off x="467544" y="362813"/>
            <a:ext cx="8363272" cy="621863"/>
          </a:xfrm>
        </p:spPr>
        <p:txBody>
          <a:bodyPr>
            <a:noAutofit/>
          </a:bodyPr>
          <a:lstStyle/>
          <a:p>
            <a:r>
              <a:rPr lang="en-GB" sz="3000" dirty="0" smtClean="0">
                <a:solidFill>
                  <a:srgbClr val="002060"/>
                </a:solidFill>
              </a:rPr>
              <a:t>The U.S.-EU </a:t>
            </a:r>
            <a:r>
              <a:rPr lang="en-GB" sz="3000" dirty="0">
                <a:solidFill>
                  <a:srgbClr val="002060"/>
                </a:solidFill>
              </a:rPr>
              <a:t>Economic </a:t>
            </a:r>
            <a:r>
              <a:rPr lang="en-GB" sz="3000" dirty="0" smtClean="0">
                <a:solidFill>
                  <a:srgbClr val="002060"/>
                </a:solidFill>
              </a:rPr>
              <a:t>Relationship: Key Facts</a:t>
            </a:r>
            <a:endParaRPr lang="en-US" sz="3000" dirty="0"/>
          </a:p>
        </p:txBody>
      </p:sp>
      <p:grpSp>
        <p:nvGrpSpPr>
          <p:cNvPr id="4" name="Group 132"/>
          <p:cNvGrpSpPr>
            <a:grpSpLocks/>
          </p:cNvGrpSpPr>
          <p:nvPr/>
        </p:nvGrpSpPr>
        <p:grpSpPr bwMode="auto">
          <a:xfrm>
            <a:off x="5652120" y="2495302"/>
            <a:ext cx="2952328" cy="3861048"/>
            <a:chOff x="1730" y="-8"/>
            <a:chExt cx="4078" cy="4280"/>
          </a:xfrm>
          <a:solidFill>
            <a:srgbClr val="439BD1"/>
          </a:solidFill>
        </p:grpSpPr>
        <p:sp>
          <p:nvSpPr>
            <p:cNvPr id="8"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9525">
              <a:solidFill>
                <a:srgbClr val="222A74"/>
              </a:solidFill>
              <a:round/>
              <a:headEnd/>
              <a:tailEnd/>
            </a:ln>
          </p:spPr>
          <p:txBody>
            <a:bodyPr/>
            <a:lstStyle/>
            <a:p>
              <a:endParaRPr lang="en-US"/>
            </a:p>
          </p:txBody>
        </p:sp>
        <p:sp>
          <p:nvSpPr>
            <p:cNvPr id="9"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9525">
              <a:solidFill>
                <a:srgbClr val="222A74"/>
              </a:solidFill>
              <a:round/>
              <a:headEnd/>
              <a:tailEnd/>
            </a:ln>
          </p:spPr>
          <p:txBody>
            <a:bodyPr/>
            <a:lstStyle/>
            <a:p>
              <a:endParaRPr lang="en-US"/>
            </a:p>
          </p:txBody>
        </p:sp>
        <p:sp>
          <p:nvSpPr>
            <p:cNvPr id="10"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12700" cmpd="sng">
              <a:solidFill>
                <a:srgbClr val="222A74"/>
              </a:solidFill>
              <a:prstDash val="solid"/>
              <a:round/>
              <a:headEnd/>
              <a:tailEnd/>
            </a:ln>
            <a:extLst/>
          </p:spPr>
          <p:txBody>
            <a:bodyPr/>
            <a:lstStyle/>
            <a:p>
              <a:endParaRPr lang="en-US"/>
            </a:p>
          </p:txBody>
        </p:sp>
        <p:sp>
          <p:nvSpPr>
            <p:cNvPr id="11"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12700">
              <a:solidFill>
                <a:srgbClr val="222A74"/>
              </a:solidFill>
              <a:prstDash val="solid"/>
              <a:round/>
              <a:headEnd/>
              <a:tailEnd/>
            </a:ln>
            <a:extLst/>
          </p:spPr>
          <p:txBody>
            <a:bodyPr/>
            <a:lstStyle/>
            <a:p>
              <a:endParaRPr lang="en-US"/>
            </a:p>
          </p:txBody>
        </p:sp>
        <p:sp>
          <p:nvSpPr>
            <p:cNvPr id="12"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grpFill/>
            <a:ln w="12700">
              <a:solidFill>
                <a:srgbClr val="222A74"/>
              </a:solidFill>
              <a:prstDash val="solid"/>
              <a:round/>
              <a:headEnd/>
              <a:tailEnd/>
            </a:ln>
          </p:spPr>
          <p:txBody>
            <a:bodyPr/>
            <a:lstStyle/>
            <a:p>
              <a:endParaRPr lang="en-US"/>
            </a:p>
          </p:txBody>
        </p:sp>
        <p:sp>
          <p:nvSpPr>
            <p:cNvPr id="13"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9525">
              <a:solidFill>
                <a:srgbClr val="222A74"/>
              </a:solidFill>
              <a:round/>
              <a:headEnd/>
              <a:tailEnd/>
            </a:ln>
          </p:spPr>
          <p:txBody>
            <a:bodyPr/>
            <a:lstStyle/>
            <a:p>
              <a:endParaRPr lang="en-US"/>
            </a:p>
          </p:txBody>
        </p:sp>
        <p:sp>
          <p:nvSpPr>
            <p:cNvPr id="14"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9525">
              <a:solidFill>
                <a:srgbClr val="222A74"/>
              </a:solidFill>
              <a:round/>
              <a:headEnd/>
              <a:tailEnd/>
            </a:ln>
          </p:spPr>
          <p:txBody>
            <a:bodyPr/>
            <a:lstStyle/>
            <a:p>
              <a:endParaRPr lang="en-US"/>
            </a:p>
          </p:txBody>
        </p:sp>
        <p:sp>
          <p:nvSpPr>
            <p:cNvPr id="15"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12700">
              <a:solidFill>
                <a:srgbClr val="222A74"/>
              </a:solidFill>
              <a:prstDash val="solid"/>
              <a:round/>
              <a:headEnd/>
              <a:tailEnd/>
            </a:ln>
            <a:extLst/>
          </p:spPr>
          <p:txBody>
            <a:bodyPr/>
            <a:lstStyle/>
            <a:p>
              <a:endParaRPr lang="en-US"/>
            </a:p>
          </p:txBody>
        </p:sp>
        <p:sp>
          <p:nvSpPr>
            <p:cNvPr id="16"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12700">
              <a:solidFill>
                <a:srgbClr val="222A74"/>
              </a:solidFill>
              <a:prstDash val="solid"/>
              <a:round/>
              <a:headEnd/>
              <a:tailEnd/>
            </a:ln>
            <a:extLst/>
          </p:spPr>
          <p:txBody>
            <a:bodyPr/>
            <a:lstStyle/>
            <a:p>
              <a:endParaRPr lang="en-US"/>
            </a:p>
          </p:txBody>
        </p:sp>
        <p:sp>
          <p:nvSpPr>
            <p:cNvPr id="17"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9525">
              <a:solidFill>
                <a:srgbClr val="222A74"/>
              </a:solidFill>
              <a:round/>
              <a:headEnd/>
              <a:tailEnd/>
            </a:ln>
          </p:spPr>
          <p:txBody>
            <a:bodyPr/>
            <a:lstStyle/>
            <a:p>
              <a:endParaRPr lang="en-US"/>
            </a:p>
          </p:txBody>
        </p:sp>
        <p:sp>
          <p:nvSpPr>
            <p:cNvPr id="18"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grpFill/>
            <a:ln w="9525">
              <a:solidFill>
                <a:srgbClr val="222A74"/>
              </a:solidFill>
              <a:round/>
              <a:headEnd/>
              <a:tailEnd/>
            </a:ln>
          </p:spPr>
          <p:txBody>
            <a:bodyPr/>
            <a:lstStyle/>
            <a:p>
              <a:endParaRPr lang="en-US"/>
            </a:p>
          </p:txBody>
        </p:sp>
        <p:sp>
          <p:nvSpPr>
            <p:cNvPr id="19"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12700">
              <a:solidFill>
                <a:srgbClr val="222A74"/>
              </a:solidFill>
              <a:prstDash val="solid"/>
              <a:round/>
              <a:headEnd/>
              <a:tailEnd/>
            </a:ln>
            <a:extLst/>
          </p:spPr>
          <p:txBody>
            <a:bodyPr/>
            <a:lstStyle/>
            <a:p>
              <a:endParaRPr lang="en-US"/>
            </a:p>
          </p:txBody>
        </p:sp>
        <p:sp>
          <p:nvSpPr>
            <p:cNvPr id="20"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12700">
              <a:solidFill>
                <a:srgbClr val="222A74"/>
              </a:solidFill>
              <a:prstDash val="solid"/>
              <a:round/>
              <a:headEnd/>
              <a:tailEnd/>
            </a:ln>
            <a:extLst/>
          </p:spPr>
          <p:txBody>
            <a:bodyPr/>
            <a:lstStyle/>
            <a:p>
              <a:endParaRPr lang="en-US"/>
            </a:p>
          </p:txBody>
        </p:sp>
        <p:sp>
          <p:nvSpPr>
            <p:cNvPr id="21"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12700">
              <a:solidFill>
                <a:srgbClr val="222A74"/>
              </a:solidFill>
              <a:prstDash val="solid"/>
              <a:round/>
              <a:headEnd/>
              <a:tailEnd/>
            </a:ln>
            <a:extLst/>
          </p:spPr>
          <p:txBody>
            <a:bodyPr/>
            <a:lstStyle/>
            <a:p>
              <a:endParaRPr lang="en-US"/>
            </a:p>
          </p:txBody>
        </p:sp>
        <p:sp>
          <p:nvSpPr>
            <p:cNvPr id="22"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9525">
              <a:solidFill>
                <a:srgbClr val="222A74"/>
              </a:solidFill>
              <a:round/>
              <a:headEnd/>
              <a:tailEnd/>
            </a:ln>
          </p:spPr>
          <p:txBody>
            <a:bodyPr/>
            <a:lstStyle/>
            <a:p>
              <a:endParaRPr lang="en-US"/>
            </a:p>
          </p:txBody>
        </p:sp>
        <p:sp>
          <p:nvSpPr>
            <p:cNvPr id="23"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9525">
              <a:solidFill>
                <a:srgbClr val="222A74"/>
              </a:solidFill>
              <a:round/>
              <a:headEnd/>
              <a:tailEnd/>
            </a:ln>
          </p:spPr>
          <p:txBody>
            <a:bodyPr/>
            <a:lstStyle/>
            <a:p>
              <a:endParaRPr lang="en-US"/>
            </a:p>
          </p:txBody>
        </p:sp>
        <p:sp>
          <p:nvSpPr>
            <p:cNvPr id="24"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12700">
              <a:solidFill>
                <a:srgbClr val="222A74"/>
              </a:solidFill>
              <a:prstDash val="solid"/>
              <a:round/>
              <a:headEnd/>
              <a:tailEnd/>
            </a:ln>
            <a:extLst/>
          </p:spPr>
          <p:txBody>
            <a:bodyPr/>
            <a:lstStyle/>
            <a:p>
              <a:endParaRPr lang="en-US"/>
            </a:p>
          </p:txBody>
        </p:sp>
        <p:sp>
          <p:nvSpPr>
            <p:cNvPr id="25"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12700">
              <a:solidFill>
                <a:srgbClr val="222A74"/>
              </a:solidFill>
              <a:prstDash val="solid"/>
              <a:round/>
              <a:headEnd/>
              <a:tailEnd/>
            </a:ln>
            <a:extLst/>
          </p:spPr>
          <p:txBody>
            <a:bodyPr/>
            <a:lstStyle/>
            <a:p>
              <a:endParaRPr lang="en-US"/>
            </a:p>
          </p:txBody>
        </p:sp>
        <p:sp>
          <p:nvSpPr>
            <p:cNvPr id="26"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9525">
              <a:solidFill>
                <a:srgbClr val="222A74"/>
              </a:solidFill>
              <a:round/>
              <a:headEnd/>
              <a:tailEnd/>
            </a:ln>
          </p:spPr>
          <p:txBody>
            <a:bodyPr/>
            <a:lstStyle/>
            <a:p>
              <a:endParaRPr lang="en-US"/>
            </a:p>
          </p:txBody>
        </p:sp>
        <p:sp>
          <p:nvSpPr>
            <p:cNvPr id="27"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9525">
              <a:solidFill>
                <a:srgbClr val="222A74"/>
              </a:solidFill>
              <a:round/>
              <a:headEnd/>
              <a:tailEnd/>
            </a:ln>
          </p:spPr>
          <p:txBody>
            <a:bodyPr/>
            <a:lstStyle/>
            <a:p>
              <a:endParaRPr lang="en-US"/>
            </a:p>
          </p:txBody>
        </p:sp>
        <p:sp>
          <p:nvSpPr>
            <p:cNvPr id="28"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12700">
              <a:solidFill>
                <a:srgbClr val="222A74"/>
              </a:solidFill>
              <a:prstDash val="solid"/>
              <a:round/>
              <a:headEnd/>
              <a:tailEnd/>
            </a:ln>
            <a:extLst/>
          </p:spPr>
          <p:txBody>
            <a:bodyPr/>
            <a:lstStyle/>
            <a:p>
              <a:endParaRPr lang="en-US"/>
            </a:p>
          </p:txBody>
        </p:sp>
        <p:sp>
          <p:nvSpPr>
            <p:cNvPr id="29"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12700">
              <a:solidFill>
                <a:srgbClr val="222A74"/>
              </a:solidFill>
              <a:prstDash val="solid"/>
              <a:round/>
              <a:headEnd/>
              <a:tailEnd/>
            </a:ln>
            <a:extLst/>
          </p:spPr>
          <p:txBody>
            <a:bodyPr/>
            <a:lstStyle/>
            <a:p>
              <a:endParaRPr lang="en-US"/>
            </a:p>
          </p:txBody>
        </p:sp>
        <p:sp>
          <p:nvSpPr>
            <p:cNvPr id="30"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9525">
              <a:solidFill>
                <a:srgbClr val="222A74"/>
              </a:solidFill>
              <a:round/>
              <a:headEnd/>
              <a:tailEnd/>
            </a:ln>
          </p:spPr>
          <p:txBody>
            <a:bodyPr/>
            <a:lstStyle/>
            <a:p>
              <a:endParaRPr lang="en-US"/>
            </a:p>
          </p:txBody>
        </p:sp>
        <p:sp>
          <p:nvSpPr>
            <p:cNvPr id="31"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12700">
              <a:solidFill>
                <a:srgbClr val="222A74"/>
              </a:solidFill>
              <a:prstDash val="solid"/>
              <a:round/>
              <a:headEnd/>
              <a:tailEnd/>
            </a:ln>
            <a:extLst/>
          </p:spPr>
          <p:txBody>
            <a:bodyPr/>
            <a:lstStyle/>
            <a:p>
              <a:endParaRPr lang="en-US"/>
            </a:p>
          </p:txBody>
        </p:sp>
        <p:sp>
          <p:nvSpPr>
            <p:cNvPr id="32"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9525">
              <a:solidFill>
                <a:srgbClr val="222A74"/>
              </a:solidFill>
              <a:round/>
              <a:headEnd/>
              <a:tailEnd/>
            </a:ln>
          </p:spPr>
          <p:txBody>
            <a:bodyPr/>
            <a:lstStyle/>
            <a:p>
              <a:endParaRPr lang="en-US"/>
            </a:p>
          </p:txBody>
        </p:sp>
        <p:sp>
          <p:nvSpPr>
            <p:cNvPr id="33"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9525">
              <a:solidFill>
                <a:srgbClr val="222A74"/>
              </a:solidFill>
              <a:round/>
              <a:headEnd/>
              <a:tailEnd/>
            </a:ln>
          </p:spPr>
          <p:txBody>
            <a:bodyPr/>
            <a:lstStyle/>
            <a:p>
              <a:endParaRPr lang="en-US"/>
            </a:p>
          </p:txBody>
        </p:sp>
        <p:sp>
          <p:nvSpPr>
            <p:cNvPr id="34"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12700">
              <a:solidFill>
                <a:srgbClr val="222A74"/>
              </a:solidFill>
              <a:prstDash val="solid"/>
              <a:round/>
              <a:headEnd/>
              <a:tailEnd/>
            </a:ln>
            <a:extLst/>
          </p:spPr>
          <p:txBody>
            <a:bodyPr/>
            <a:lstStyle/>
            <a:p>
              <a:endParaRPr lang="en-US"/>
            </a:p>
          </p:txBody>
        </p:sp>
        <p:sp>
          <p:nvSpPr>
            <p:cNvPr id="35"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12700">
              <a:solidFill>
                <a:srgbClr val="222A74"/>
              </a:solidFill>
              <a:prstDash val="solid"/>
              <a:round/>
              <a:headEnd/>
              <a:tailEnd/>
            </a:ln>
            <a:extLst/>
          </p:spPr>
          <p:txBody>
            <a:bodyPr/>
            <a:lstStyle/>
            <a:p>
              <a:endParaRPr lang="en-US"/>
            </a:p>
          </p:txBody>
        </p:sp>
        <p:sp>
          <p:nvSpPr>
            <p:cNvPr id="36"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grpFill/>
            <a:ln w="12700">
              <a:solidFill>
                <a:srgbClr val="222A74"/>
              </a:solidFill>
              <a:prstDash val="solid"/>
              <a:round/>
              <a:headEnd/>
              <a:tailEnd/>
            </a:ln>
          </p:spPr>
          <p:txBody>
            <a:bodyPr/>
            <a:lstStyle/>
            <a:p>
              <a:endParaRPr lang="en-US"/>
            </a:p>
          </p:txBody>
        </p:sp>
        <p:sp>
          <p:nvSpPr>
            <p:cNvPr id="37"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9525">
              <a:solidFill>
                <a:srgbClr val="222A74"/>
              </a:solidFill>
              <a:round/>
              <a:headEnd/>
              <a:tailEnd/>
            </a:ln>
          </p:spPr>
          <p:txBody>
            <a:bodyPr/>
            <a:lstStyle/>
            <a:p>
              <a:endParaRPr lang="en-US"/>
            </a:p>
          </p:txBody>
        </p:sp>
        <p:sp>
          <p:nvSpPr>
            <p:cNvPr id="38"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9525">
              <a:solidFill>
                <a:srgbClr val="222A74"/>
              </a:solidFill>
              <a:round/>
              <a:headEnd/>
              <a:tailEnd/>
            </a:ln>
          </p:spPr>
          <p:txBody>
            <a:bodyPr/>
            <a:lstStyle/>
            <a:p>
              <a:endParaRPr lang="en-US"/>
            </a:p>
          </p:txBody>
        </p:sp>
        <p:sp>
          <p:nvSpPr>
            <p:cNvPr id="39"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12700">
              <a:solidFill>
                <a:srgbClr val="222A74"/>
              </a:solidFill>
              <a:prstDash val="solid"/>
              <a:round/>
              <a:headEnd/>
              <a:tailEnd/>
            </a:ln>
          </p:spPr>
          <p:txBody>
            <a:bodyPr/>
            <a:lstStyle/>
            <a:p>
              <a:endParaRPr lang="en-US"/>
            </a:p>
          </p:txBody>
        </p:sp>
        <p:sp>
          <p:nvSpPr>
            <p:cNvPr id="40"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12700">
              <a:solidFill>
                <a:srgbClr val="222A74"/>
              </a:solidFill>
              <a:prstDash val="solid"/>
              <a:round/>
              <a:headEnd/>
              <a:tailEnd/>
            </a:ln>
          </p:spPr>
          <p:txBody>
            <a:bodyPr/>
            <a:lstStyle/>
            <a:p>
              <a:endParaRPr lang="en-US"/>
            </a:p>
          </p:txBody>
        </p:sp>
        <p:sp>
          <p:nvSpPr>
            <p:cNvPr id="41"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9525">
              <a:solidFill>
                <a:srgbClr val="222A74"/>
              </a:solidFill>
              <a:round/>
              <a:headEnd/>
              <a:tailEnd/>
            </a:ln>
          </p:spPr>
          <p:txBody>
            <a:bodyPr/>
            <a:lstStyle/>
            <a:p>
              <a:endParaRPr lang="en-US"/>
            </a:p>
          </p:txBody>
        </p:sp>
        <p:sp>
          <p:nvSpPr>
            <p:cNvPr id="42"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9525">
              <a:solidFill>
                <a:srgbClr val="222A74"/>
              </a:solidFill>
              <a:round/>
              <a:headEnd/>
              <a:tailEnd/>
            </a:ln>
          </p:spPr>
          <p:txBody>
            <a:bodyPr/>
            <a:lstStyle/>
            <a:p>
              <a:endParaRPr lang="en-US"/>
            </a:p>
          </p:txBody>
        </p:sp>
        <p:sp>
          <p:nvSpPr>
            <p:cNvPr id="43"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12700">
              <a:solidFill>
                <a:srgbClr val="222A74"/>
              </a:solidFill>
              <a:prstDash val="solid"/>
              <a:round/>
              <a:headEnd/>
              <a:tailEnd/>
            </a:ln>
            <a:extLst/>
          </p:spPr>
          <p:txBody>
            <a:bodyPr/>
            <a:lstStyle/>
            <a:p>
              <a:endParaRPr lang="en-US"/>
            </a:p>
          </p:txBody>
        </p:sp>
        <p:sp>
          <p:nvSpPr>
            <p:cNvPr id="44"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12700">
              <a:solidFill>
                <a:srgbClr val="222A74"/>
              </a:solidFill>
              <a:prstDash val="solid"/>
              <a:round/>
              <a:headEnd/>
              <a:tailEnd/>
            </a:ln>
            <a:extLst/>
          </p:spPr>
          <p:txBody>
            <a:bodyPr/>
            <a:lstStyle/>
            <a:p>
              <a:endParaRPr lang="en-US"/>
            </a:p>
          </p:txBody>
        </p:sp>
        <p:sp>
          <p:nvSpPr>
            <p:cNvPr id="45"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9525">
              <a:solidFill>
                <a:srgbClr val="222A74"/>
              </a:solidFill>
              <a:round/>
              <a:headEnd/>
              <a:tailEnd/>
            </a:ln>
          </p:spPr>
          <p:txBody>
            <a:bodyPr/>
            <a:lstStyle/>
            <a:p>
              <a:endParaRPr lang="en-US"/>
            </a:p>
          </p:txBody>
        </p:sp>
        <p:sp>
          <p:nvSpPr>
            <p:cNvPr id="46"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9525">
              <a:solidFill>
                <a:srgbClr val="222A74"/>
              </a:solidFill>
              <a:round/>
              <a:headEnd/>
              <a:tailEnd/>
            </a:ln>
          </p:spPr>
          <p:txBody>
            <a:bodyPr/>
            <a:lstStyle/>
            <a:p>
              <a:endParaRPr lang="en-US"/>
            </a:p>
          </p:txBody>
        </p:sp>
        <p:sp>
          <p:nvSpPr>
            <p:cNvPr id="47"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12700">
              <a:solidFill>
                <a:srgbClr val="222A74"/>
              </a:solidFill>
              <a:prstDash val="solid"/>
              <a:round/>
              <a:headEnd/>
              <a:tailEnd/>
            </a:ln>
          </p:spPr>
          <p:txBody>
            <a:bodyPr/>
            <a:lstStyle/>
            <a:p>
              <a:endParaRPr lang="en-US"/>
            </a:p>
          </p:txBody>
        </p:sp>
        <p:sp>
          <p:nvSpPr>
            <p:cNvPr id="48"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12700">
              <a:solidFill>
                <a:srgbClr val="222A74"/>
              </a:solidFill>
              <a:prstDash val="solid"/>
              <a:round/>
              <a:headEnd/>
              <a:tailEnd/>
            </a:ln>
            <a:extLst/>
          </p:spPr>
          <p:txBody>
            <a:bodyPr/>
            <a:lstStyle/>
            <a:p>
              <a:endParaRPr lang="en-US"/>
            </a:p>
          </p:txBody>
        </p:sp>
        <p:sp>
          <p:nvSpPr>
            <p:cNvPr id="49"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grpFill/>
            <a:ln w="12700">
              <a:solidFill>
                <a:srgbClr val="222A74"/>
              </a:solidFill>
              <a:prstDash val="solid"/>
              <a:round/>
              <a:headEnd/>
              <a:tailEnd/>
            </a:ln>
          </p:spPr>
          <p:txBody>
            <a:bodyPr/>
            <a:lstStyle/>
            <a:p>
              <a:endParaRPr lang="en-US"/>
            </a:p>
          </p:txBody>
        </p:sp>
        <p:sp>
          <p:nvSpPr>
            <p:cNvPr id="50"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9525">
              <a:solidFill>
                <a:srgbClr val="222A74"/>
              </a:solidFill>
              <a:round/>
              <a:headEnd/>
              <a:tailEnd/>
            </a:ln>
          </p:spPr>
          <p:txBody>
            <a:bodyPr/>
            <a:lstStyle/>
            <a:p>
              <a:endParaRPr lang="en-US"/>
            </a:p>
          </p:txBody>
        </p:sp>
        <p:sp>
          <p:nvSpPr>
            <p:cNvPr id="51"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9525">
              <a:solidFill>
                <a:srgbClr val="222A74"/>
              </a:solidFill>
              <a:round/>
              <a:headEnd/>
              <a:tailEnd/>
            </a:ln>
          </p:spPr>
          <p:txBody>
            <a:bodyPr/>
            <a:lstStyle/>
            <a:p>
              <a:endParaRPr lang="en-US"/>
            </a:p>
          </p:txBody>
        </p:sp>
        <p:sp>
          <p:nvSpPr>
            <p:cNvPr id="52"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12700">
              <a:solidFill>
                <a:srgbClr val="222A74"/>
              </a:solidFill>
              <a:prstDash val="solid"/>
              <a:round/>
              <a:headEnd/>
              <a:tailEnd/>
            </a:ln>
            <a:extLst/>
          </p:spPr>
          <p:txBody>
            <a:bodyPr/>
            <a:lstStyle/>
            <a:p>
              <a:endParaRPr lang="en-US"/>
            </a:p>
          </p:txBody>
        </p:sp>
        <p:sp>
          <p:nvSpPr>
            <p:cNvPr id="53"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12700">
              <a:solidFill>
                <a:srgbClr val="222A74"/>
              </a:solidFill>
              <a:prstDash val="solid"/>
              <a:round/>
              <a:headEnd/>
              <a:tailEnd/>
            </a:ln>
            <a:extLst/>
          </p:spPr>
          <p:txBody>
            <a:bodyPr/>
            <a:lstStyle/>
            <a:p>
              <a:endParaRPr lang="en-US"/>
            </a:p>
          </p:txBody>
        </p:sp>
        <p:sp>
          <p:nvSpPr>
            <p:cNvPr id="54"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9525">
              <a:solidFill>
                <a:srgbClr val="222A74"/>
              </a:solidFill>
              <a:round/>
              <a:headEnd/>
              <a:tailEnd/>
            </a:ln>
          </p:spPr>
          <p:txBody>
            <a:bodyPr/>
            <a:lstStyle/>
            <a:p>
              <a:endParaRPr lang="en-US"/>
            </a:p>
          </p:txBody>
        </p:sp>
        <p:sp>
          <p:nvSpPr>
            <p:cNvPr id="55"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9525">
              <a:solidFill>
                <a:srgbClr val="222A74"/>
              </a:solidFill>
              <a:round/>
              <a:headEnd/>
              <a:tailEnd/>
            </a:ln>
          </p:spPr>
          <p:txBody>
            <a:bodyPr/>
            <a:lstStyle/>
            <a:p>
              <a:endParaRPr lang="en-US"/>
            </a:p>
          </p:txBody>
        </p:sp>
        <p:sp>
          <p:nvSpPr>
            <p:cNvPr id="56"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12700">
              <a:solidFill>
                <a:srgbClr val="222A74"/>
              </a:solidFill>
              <a:prstDash val="solid"/>
              <a:round/>
              <a:headEnd/>
              <a:tailEnd/>
            </a:ln>
            <a:extLst/>
          </p:spPr>
          <p:txBody>
            <a:bodyPr/>
            <a:lstStyle/>
            <a:p>
              <a:endParaRPr lang="en-US"/>
            </a:p>
          </p:txBody>
        </p:sp>
        <p:sp>
          <p:nvSpPr>
            <p:cNvPr id="57"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12700">
              <a:solidFill>
                <a:srgbClr val="222A74"/>
              </a:solidFill>
              <a:prstDash val="solid"/>
              <a:round/>
              <a:headEnd/>
              <a:tailEnd/>
            </a:ln>
            <a:extLst/>
          </p:spPr>
          <p:txBody>
            <a:bodyPr/>
            <a:lstStyle/>
            <a:p>
              <a:endParaRPr lang="en-US"/>
            </a:p>
          </p:txBody>
        </p:sp>
        <p:sp>
          <p:nvSpPr>
            <p:cNvPr id="58"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grpFill/>
            <a:ln w="12700">
              <a:solidFill>
                <a:srgbClr val="222A74"/>
              </a:solidFill>
              <a:prstDash val="solid"/>
              <a:round/>
              <a:headEnd/>
              <a:tailEnd/>
            </a:ln>
            <a:extLst/>
          </p:spPr>
          <p:txBody>
            <a:bodyPr/>
            <a:lstStyle/>
            <a:p>
              <a:endParaRPr lang="en-US"/>
            </a:p>
          </p:txBody>
        </p:sp>
        <p:sp>
          <p:nvSpPr>
            <p:cNvPr id="59"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grpFill/>
            <a:ln w="9525">
              <a:solidFill>
                <a:srgbClr val="222A74"/>
              </a:solidFill>
              <a:round/>
              <a:headEnd/>
              <a:tailEnd/>
            </a:ln>
          </p:spPr>
          <p:txBody>
            <a:bodyPr/>
            <a:lstStyle/>
            <a:p>
              <a:endParaRPr lang="en-US"/>
            </a:p>
          </p:txBody>
        </p:sp>
        <p:sp>
          <p:nvSpPr>
            <p:cNvPr id="60" name="Line 59"/>
            <p:cNvSpPr>
              <a:spLocks noChangeShapeType="1"/>
            </p:cNvSpPr>
            <p:nvPr/>
          </p:nvSpPr>
          <p:spPr bwMode="auto">
            <a:xfrm flipV="1">
              <a:off x="4805" y="2760"/>
              <a:ext cx="26" cy="8"/>
            </a:xfrm>
            <a:prstGeom prst="line">
              <a:avLst/>
            </a:prstGeom>
            <a:grpFill/>
            <a:ln w="12700">
              <a:solidFill>
                <a:srgbClr val="222A74"/>
              </a:solidFill>
              <a:round/>
              <a:headEnd/>
              <a:tailEnd/>
            </a:ln>
            <a:extLst/>
          </p:spPr>
          <p:txBody>
            <a:bodyPr/>
            <a:lstStyle/>
            <a:p>
              <a:endParaRPr lang="en-US"/>
            </a:p>
          </p:txBody>
        </p:sp>
        <p:sp>
          <p:nvSpPr>
            <p:cNvPr id="61" name="Line 60"/>
            <p:cNvSpPr>
              <a:spLocks noChangeShapeType="1"/>
            </p:cNvSpPr>
            <p:nvPr/>
          </p:nvSpPr>
          <p:spPr bwMode="auto">
            <a:xfrm flipV="1">
              <a:off x="4805" y="2760"/>
              <a:ext cx="26" cy="8"/>
            </a:xfrm>
            <a:prstGeom prst="line">
              <a:avLst/>
            </a:prstGeom>
            <a:grpFill/>
            <a:ln w="12700">
              <a:solidFill>
                <a:srgbClr val="222A74"/>
              </a:solidFill>
              <a:round/>
              <a:headEnd/>
              <a:tailEnd/>
            </a:ln>
            <a:extLst/>
          </p:spPr>
          <p:txBody>
            <a:bodyPr/>
            <a:lstStyle/>
            <a:p>
              <a:endParaRPr lang="en-US"/>
            </a:p>
          </p:txBody>
        </p:sp>
        <p:sp>
          <p:nvSpPr>
            <p:cNvPr id="62"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grpFill/>
            <a:ln w="9525">
              <a:solidFill>
                <a:srgbClr val="222A74"/>
              </a:solidFill>
              <a:round/>
              <a:headEnd/>
              <a:tailEnd/>
            </a:ln>
          </p:spPr>
          <p:txBody>
            <a:bodyPr/>
            <a:lstStyle/>
            <a:p>
              <a:endParaRPr lang="en-US"/>
            </a:p>
          </p:txBody>
        </p:sp>
        <p:sp>
          <p:nvSpPr>
            <p:cNvPr id="63"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9525">
              <a:solidFill>
                <a:srgbClr val="222A74"/>
              </a:solidFill>
              <a:round/>
              <a:headEnd/>
              <a:tailEnd/>
            </a:ln>
          </p:spPr>
          <p:txBody>
            <a:bodyPr/>
            <a:lstStyle/>
            <a:p>
              <a:endParaRPr lang="en-US"/>
            </a:p>
          </p:txBody>
        </p:sp>
        <p:sp>
          <p:nvSpPr>
            <p:cNvPr id="64"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grpFill/>
            <a:ln w="12700">
              <a:solidFill>
                <a:srgbClr val="222A74"/>
              </a:solidFill>
              <a:prstDash val="solid"/>
              <a:round/>
              <a:headEnd/>
              <a:tailEnd/>
            </a:ln>
            <a:extLst/>
          </p:spPr>
          <p:txBody>
            <a:bodyPr/>
            <a:lstStyle/>
            <a:p>
              <a:endParaRPr lang="en-US"/>
            </a:p>
          </p:txBody>
        </p:sp>
        <p:sp>
          <p:nvSpPr>
            <p:cNvPr id="65"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12700">
              <a:solidFill>
                <a:srgbClr val="222A74"/>
              </a:solidFill>
              <a:prstDash val="solid"/>
              <a:round/>
              <a:headEnd/>
              <a:tailEnd/>
            </a:ln>
            <a:extLst/>
          </p:spPr>
          <p:txBody>
            <a:bodyPr/>
            <a:lstStyle/>
            <a:p>
              <a:endParaRPr lang="en-US"/>
            </a:p>
          </p:txBody>
        </p:sp>
        <p:sp>
          <p:nvSpPr>
            <p:cNvPr id="66"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9525">
              <a:solidFill>
                <a:srgbClr val="222A74"/>
              </a:solidFill>
              <a:round/>
              <a:headEnd/>
              <a:tailEnd/>
            </a:ln>
          </p:spPr>
          <p:txBody>
            <a:bodyPr/>
            <a:lstStyle/>
            <a:p>
              <a:endParaRPr lang="en-US"/>
            </a:p>
          </p:txBody>
        </p:sp>
        <p:sp>
          <p:nvSpPr>
            <p:cNvPr id="67"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9525">
              <a:solidFill>
                <a:srgbClr val="222A74"/>
              </a:solidFill>
              <a:round/>
              <a:headEnd/>
              <a:tailEnd/>
            </a:ln>
          </p:spPr>
          <p:txBody>
            <a:bodyPr/>
            <a:lstStyle/>
            <a:p>
              <a:endParaRPr lang="en-US"/>
            </a:p>
          </p:txBody>
        </p:sp>
        <p:sp>
          <p:nvSpPr>
            <p:cNvPr id="68"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12700">
              <a:solidFill>
                <a:srgbClr val="222A74"/>
              </a:solidFill>
              <a:prstDash val="solid"/>
              <a:round/>
              <a:headEnd/>
              <a:tailEnd/>
            </a:ln>
            <a:extLst/>
          </p:spPr>
          <p:txBody>
            <a:bodyPr/>
            <a:lstStyle/>
            <a:p>
              <a:endParaRPr lang="en-US"/>
            </a:p>
          </p:txBody>
        </p:sp>
        <p:sp>
          <p:nvSpPr>
            <p:cNvPr id="69"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12700">
              <a:solidFill>
                <a:srgbClr val="222A74"/>
              </a:solidFill>
              <a:prstDash val="solid"/>
              <a:round/>
              <a:headEnd/>
              <a:tailEnd/>
            </a:ln>
            <a:extLst/>
          </p:spPr>
          <p:txBody>
            <a:bodyPr/>
            <a:lstStyle/>
            <a:p>
              <a:endParaRPr lang="en-US"/>
            </a:p>
          </p:txBody>
        </p:sp>
        <p:sp>
          <p:nvSpPr>
            <p:cNvPr id="70"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9525">
              <a:solidFill>
                <a:srgbClr val="222A74"/>
              </a:solidFill>
              <a:round/>
              <a:headEnd/>
              <a:tailEnd/>
            </a:ln>
          </p:spPr>
          <p:txBody>
            <a:bodyPr/>
            <a:lstStyle/>
            <a:p>
              <a:endParaRPr lang="en-US"/>
            </a:p>
          </p:txBody>
        </p:sp>
        <p:sp>
          <p:nvSpPr>
            <p:cNvPr id="71"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9525">
              <a:solidFill>
                <a:srgbClr val="222A74"/>
              </a:solidFill>
              <a:round/>
              <a:headEnd/>
              <a:tailEnd/>
            </a:ln>
          </p:spPr>
          <p:txBody>
            <a:bodyPr/>
            <a:lstStyle/>
            <a:p>
              <a:endParaRPr lang="en-US"/>
            </a:p>
          </p:txBody>
        </p:sp>
        <p:sp>
          <p:nvSpPr>
            <p:cNvPr id="72"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12700">
              <a:solidFill>
                <a:srgbClr val="222A74"/>
              </a:solidFill>
              <a:prstDash val="solid"/>
              <a:round/>
              <a:headEnd/>
              <a:tailEnd/>
            </a:ln>
            <a:extLst/>
          </p:spPr>
          <p:txBody>
            <a:bodyPr/>
            <a:lstStyle/>
            <a:p>
              <a:endParaRPr lang="en-US"/>
            </a:p>
          </p:txBody>
        </p:sp>
        <p:sp>
          <p:nvSpPr>
            <p:cNvPr id="73"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12700">
              <a:solidFill>
                <a:srgbClr val="222A74"/>
              </a:solidFill>
              <a:prstDash val="solid"/>
              <a:round/>
              <a:headEnd/>
              <a:tailEnd/>
            </a:ln>
            <a:extLst/>
          </p:spPr>
          <p:txBody>
            <a:bodyPr/>
            <a:lstStyle/>
            <a:p>
              <a:endParaRPr lang="en-US"/>
            </a:p>
          </p:txBody>
        </p:sp>
        <p:sp>
          <p:nvSpPr>
            <p:cNvPr id="74"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9525">
              <a:solidFill>
                <a:srgbClr val="222A74"/>
              </a:solidFill>
              <a:round/>
              <a:headEnd/>
              <a:tailEnd/>
            </a:ln>
          </p:spPr>
          <p:txBody>
            <a:bodyPr/>
            <a:lstStyle/>
            <a:p>
              <a:endParaRPr lang="en-US"/>
            </a:p>
          </p:txBody>
        </p:sp>
        <p:sp>
          <p:nvSpPr>
            <p:cNvPr id="75"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9525">
              <a:solidFill>
                <a:srgbClr val="222A74"/>
              </a:solidFill>
              <a:round/>
              <a:headEnd/>
              <a:tailEnd/>
            </a:ln>
          </p:spPr>
          <p:txBody>
            <a:bodyPr/>
            <a:lstStyle/>
            <a:p>
              <a:endParaRPr lang="en-US"/>
            </a:p>
          </p:txBody>
        </p:sp>
        <p:sp>
          <p:nvSpPr>
            <p:cNvPr id="76"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12700">
              <a:solidFill>
                <a:srgbClr val="222A74"/>
              </a:solidFill>
              <a:prstDash val="solid"/>
              <a:round/>
              <a:headEnd/>
              <a:tailEnd/>
            </a:ln>
            <a:extLst/>
          </p:spPr>
          <p:txBody>
            <a:bodyPr/>
            <a:lstStyle/>
            <a:p>
              <a:endParaRPr lang="en-US"/>
            </a:p>
          </p:txBody>
        </p:sp>
        <p:sp>
          <p:nvSpPr>
            <p:cNvPr id="77"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12700">
              <a:solidFill>
                <a:srgbClr val="222A74"/>
              </a:solidFill>
              <a:prstDash val="solid"/>
              <a:round/>
              <a:headEnd/>
              <a:tailEnd/>
            </a:ln>
            <a:extLst/>
          </p:spPr>
          <p:txBody>
            <a:bodyPr/>
            <a:lstStyle/>
            <a:p>
              <a:endParaRPr lang="en-US"/>
            </a:p>
          </p:txBody>
        </p:sp>
        <p:sp>
          <p:nvSpPr>
            <p:cNvPr id="78"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grpFill/>
            <a:ln w="9525">
              <a:solidFill>
                <a:srgbClr val="222A74"/>
              </a:solidFill>
              <a:round/>
              <a:headEnd/>
              <a:tailEnd/>
            </a:ln>
          </p:spPr>
          <p:txBody>
            <a:bodyPr/>
            <a:lstStyle/>
            <a:p>
              <a:endParaRPr lang="en-US"/>
            </a:p>
          </p:txBody>
        </p:sp>
        <p:sp>
          <p:nvSpPr>
            <p:cNvPr id="79"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grpFill/>
            <a:ln w="12700">
              <a:solidFill>
                <a:srgbClr val="222A74"/>
              </a:solidFill>
              <a:prstDash val="solid"/>
              <a:round/>
              <a:headEnd/>
              <a:tailEnd/>
            </a:ln>
            <a:extLst/>
          </p:spPr>
          <p:txBody>
            <a:bodyPr/>
            <a:lstStyle/>
            <a:p>
              <a:endParaRPr lang="en-US"/>
            </a:p>
          </p:txBody>
        </p:sp>
        <p:sp>
          <p:nvSpPr>
            <p:cNvPr id="80"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grpFill/>
            <a:ln w="12700">
              <a:solidFill>
                <a:srgbClr val="222A74"/>
              </a:solidFill>
              <a:prstDash val="solid"/>
              <a:round/>
              <a:headEnd/>
              <a:tailEnd/>
            </a:ln>
            <a:extLst/>
          </p:spPr>
          <p:txBody>
            <a:bodyPr/>
            <a:lstStyle/>
            <a:p>
              <a:endParaRPr lang="en-US"/>
            </a:p>
          </p:txBody>
        </p:sp>
        <p:sp>
          <p:nvSpPr>
            <p:cNvPr id="81"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9525">
              <a:solidFill>
                <a:srgbClr val="222A74"/>
              </a:solidFill>
              <a:round/>
              <a:headEnd/>
              <a:tailEnd/>
            </a:ln>
          </p:spPr>
          <p:txBody>
            <a:bodyPr/>
            <a:lstStyle/>
            <a:p>
              <a:endParaRPr lang="en-US"/>
            </a:p>
          </p:txBody>
        </p:sp>
        <p:sp>
          <p:nvSpPr>
            <p:cNvPr id="82"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9525">
              <a:solidFill>
                <a:srgbClr val="222A74"/>
              </a:solidFill>
              <a:round/>
              <a:headEnd/>
              <a:tailEnd/>
            </a:ln>
          </p:spPr>
          <p:txBody>
            <a:bodyPr/>
            <a:lstStyle/>
            <a:p>
              <a:endParaRPr lang="en-US"/>
            </a:p>
          </p:txBody>
        </p:sp>
        <p:sp>
          <p:nvSpPr>
            <p:cNvPr id="83"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12700">
              <a:solidFill>
                <a:srgbClr val="222A74"/>
              </a:solidFill>
              <a:prstDash val="solid"/>
              <a:round/>
              <a:headEnd/>
              <a:tailEnd/>
            </a:ln>
            <a:extLst/>
          </p:spPr>
          <p:txBody>
            <a:bodyPr/>
            <a:lstStyle/>
            <a:p>
              <a:endParaRPr lang="en-US"/>
            </a:p>
          </p:txBody>
        </p:sp>
        <p:sp>
          <p:nvSpPr>
            <p:cNvPr id="84"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12700">
              <a:solidFill>
                <a:srgbClr val="222A74"/>
              </a:solidFill>
              <a:prstDash val="solid"/>
              <a:round/>
              <a:headEnd/>
              <a:tailEnd/>
            </a:ln>
            <a:extLst/>
          </p:spPr>
          <p:txBody>
            <a:bodyPr/>
            <a:lstStyle/>
            <a:p>
              <a:endParaRPr lang="en-US"/>
            </a:p>
          </p:txBody>
        </p:sp>
        <p:sp>
          <p:nvSpPr>
            <p:cNvPr id="85"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9525">
              <a:solidFill>
                <a:srgbClr val="222A74"/>
              </a:solidFill>
              <a:round/>
              <a:headEnd/>
              <a:tailEnd/>
            </a:ln>
          </p:spPr>
          <p:txBody>
            <a:bodyPr/>
            <a:lstStyle/>
            <a:p>
              <a:endParaRPr lang="en-US"/>
            </a:p>
          </p:txBody>
        </p:sp>
        <p:sp>
          <p:nvSpPr>
            <p:cNvPr id="86"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9525">
              <a:solidFill>
                <a:srgbClr val="222A74"/>
              </a:solidFill>
              <a:round/>
              <a:headEnd/>
              <a:tailEnd/>
            </a:ln>
          </p:spPr>
          <p:txBody>
            <a:bodyPr/>
            <a:lstStyle/>
            <a:p>
              <a:endParaRPr lang="en-US"/>
            </a:p>
          </p:txBody>
        </p:sp>
        <p:sp>
          <p:nvSpPr>
            <p:cNvPr id="87"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12700">
              <a:solidFill>
                <a:srgbClr val="222A74"/>
              </a:solidFill>
              <a:prstDash val="solid"/>
              <a:round/>
              <a:headEnd/>
              <a:tailEnd/>
            </a:ln>
            <a:extLst/>
          </p:spPr>
          <p:txBody>
            <a:bodyPr/>
            <a:lstStyle/>
            <a:p>
              <a:endParaRPr lang="en-US"/>
            </a:p>
          </p:txBody>
        </p:sp>
        <p:sp>
          <p:nvSpPr>
            <p:cNvPr id="88"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12700">
              <a:solidFill>
                <a:srgbClr val="222A74"/>
              </a:solidFill>
              <a:prstDash val="solid"/>
              <a:round/>
              <a:headEnd/>
              <a:tailEnd/>
            </a:ln>
            <a:extLst/>
          </p:spPr>
          <p:txBody>
            <a:bodyPr/>
            <a:lstStyle/>
            <a:p>
              <a:endParaRPr lang="en-US"/>
            </a:p>
          </p:txBody>
        </p:sp>
        <p:sp>
          <p:nvSpPr>
            <p:cNvPr id="89"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9525">
              <a:solidFill>
                <a:srgbClr val="222A74"/>
              </a:solidFill>
              <a:round/>
              <a:headEnd/>
              <a:tailEnd/>
            </a:ln>
          </p:spPr>
          <p:txBody>
            <a:bodyPr/>
            <a:lstStyle/>
            <a:p>
              <a:endParaRPr lang="en-US"/>
            </a:p>
          </p:txBody>
        </p:sp>
        <p:sp>
          <p:nvSpPr>
            <p:cNvPr id="90"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9525">
              <a:solidFill>
                <a:srgbClr val="222A74"/>
              </a:solidFill>
              <a:round/>
              <a:headEnd/>
              <a:tailEnd/>
            </a:ln>
          </p:spPr>
          <p:txBody>
            <a:bodyPr/>
            <a:lstStyle/>
            <a:p>
              <a:endParaRPr lang="en-US"/>
            </a:p>
          </p:txBody>
        </p:sp>
        <p:sp>
          <p:nvSpPr>
            <p:cNvPr id="91"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12700">
              <a:solidFill>
                <a:srgbClr val="222A74"/>
              </a:solidFill>
              <a:prstDash val="solid"/>
              <a:round/>
              <a:headEnd/>
              <a:tailEnd/>
            </a:ln>
            <a:extLst/>
          </p:spPr>
          <p:txBody>
            <a:bodyPr/>
            <a:lstStyle/>
            <a:p>
              <a:endParaRPr lang="en-US"/>
            </a:p>
          </p:txBody>
        </p:sp>
        <p:sp>
          <p:nvSpPr>
            <p:cNvPr id="92"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12700">
              <a:solidFill>
                <a:srgbClr val="222A74"/>
              </a:solidFill>
              <a:prstDash val="solid"/>
              <a:round/>
              <a:headEnd/>
              <a:tailEnd/>
            </a:ln>
            <a:extLst/>
          </p:spPr>
          <p:txBody>
            <a:bodyPr/>
            <a:lstStyle/>
            <a:p>
              <a:endParaRPr lang="en-US"/>
            </a:p>
          </p:txBody>
        </p:sp>
        <p:sp>
          <p:nvSpPr>
            <p:cNvPr id="93"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9525">
              <a:solidFill>
                <a:srgbClr val="222A74"/>
              </a:solidFill>
              <a:round/>
              <a:headEnd/>
              <a:tailEnd/>
            </a:ln>
          </p:spPr>
          <p:txBody>
            <a:bodyPr/>
            <a:lstStyle/>
            <a:p>
              <a:endParaRPr lang="en-US"/>
            </a:p>
          </p:txBody>
        </p:sp>
        <p:sp>
          <p:nvSpPr>
            <p:cNvPr id="94"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9525">
              <a:solidFill>
                <a:srgbClr val="222A74"/>
              </a:solidFill>
              <a:round/>
              <a:headEnd/>
              <a:tailEnd/>
            </a:ln>
          </p:spPr>
          <p:txBody>
            <a:bodyPr/>
            <a:lstStyle/>
            <a:p>
              <a:endParaRPr lang="en-US"/>
            </a:p>
          </p:txBody>
        </p:sp>
        <p:sp>
          <p:nvSpPr>
            <p:cNvPr id="95"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12700">
              <a:solidFill>
                <a:srgbClr val="222A74"/>
              </a:solidFill>
              <a:prstDash val="solid"/>
              <a:round/>
              <a:headEnd/>
              <a:tailEnd/>
            </a:ln>
            <a:extLst/>
          </p:spPr>
          <p:txBody>
            <a:bodyPr/>
            <a:lstStyle/>
            <a:p>
              <a:endParaRPr lang="en-US"/>
            </a:p>
          </p:txBody>
        </p:sp>
        <p:sp>
          <p:nvSpPr>
            <p:cNvPr id="96"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12700">
              <a:solidFill>
                <a:srgbClr val="222A74"/>
              </a:solidFill>
              <a:prstDash val="solid"/>
              <a:round/>
              <a:headEnd/>
              <a:tailEnd/>
            </a:ln>
            <a:extLst/>
          </p:spPr>
          <p:txBody>
            <a:bodyPr/>
            <a:lstStyle/>
            <a:p>
              <a:endParaRPr lang="en-US"/>
            </a:p>
          </p:txBody>
        </p:sp>
        <p:sp>
          <p:nvSpPr>
            <p:cNvPr id="97"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9525">
              <a:solidFill>
                <a:srgbClr val="222A74"/>
              </a:solidFill>
              <a:round/>
              <a:headEnd/>
              <a:tailEnd/>
            </a:ln>
          </p:spPr>
          <p:txBody>
            <a:bodyPr/>
            <a:lstStyle/>
            <a:p>
              <a:endParaRPr lang="en-US"/>
            </a:p>
          </p:txBody>
        </p:sp>
        <p:sp>
          <p:nvSpPr>
            <p:cNvPr id="98"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grpFill/>
            <a:ln w="9525">
              <a:solidFill>
                <a:srgbClr val="222A74"/>
              </a:solidFill>
              <a:round/>
              <a:headEnd/>
              <a:tailEnd/>
            </a:ln>
          </p:spPr>
          <p:txBody>
            <a:bodyPr/>
            <a:lstStyle/>
            <a:p>
              <a:endParaRPr lang="en-US"/>
            </a:p>
          </p:txBody>
        </p:sp>
        <p:sp>
          <p:nvSpPr>
            <p:cNvPr id="99"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12700">
              <a:solidFill>
                <a:srgbClr val="222A74"/>
              </a:solidFill>
              <a:prstDash val="solid"/>
              <a:round/>
              <a:headEnd/>
              <a:tailEnd/>
            </a:ln>
            <a:extLst/>
          </p:spPr>
          <p:txBody>
            <a:bodyPr/>
            <a:lstStyle/>
            <a:p>
              <a:endParaRPr lang="en-US"/>
            </a:p>
          </p:txBody>
        </p:sp>
        <p:sp>
          <p:nvSpPr>
            <p:cNvPr id="100"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grpFill/>
            <a:ln w="12700">
              <a:solidFill>
                <a:srgbClr val="222A74"/>
              </a:solidFill>
              <a:prstDash val="solid"/>
              <a:round/>
              <a:headEnd/>
              <a:tailEnd/>
            </a:ln>
            <a:extLst/>
          </p:spPr>
          <p:txBody>
            <a:bodyPr/>
            <a:lstStyle/>
            <a:p>
              <a:endParaRPr lang="en-US"/>
            </a:p>
          </p:txBody>
        </p:sp>
        <p:sp>
          <p:nvSpPr>
            <p:cNvPr id="101"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9525">
              <a:solidFill>
                <a:srgbClr val="222A74"/>
              </a:solidFill>
              <a:round/>
              <a:headEnd/>
              <a:tailEnd/>
            </a:ln>
          </p:spPr>
          <p:txBody>
            <a:bodyPr/>
            <a:lstStyle/>
            <a:p>
              <a:endParaRPr lang="en-US"/>
            </a:p>
          </p:txBody>
        </p:sp>
        <p:sp>
          <p:nvSpPr>
            <p:cNvPr id="102"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9525">
              <a:solidFill>
                <a:srgbClr val="222A74"/>
              </a:solidFill>
              <a:round/>
              <a:headEnd/>
              <a:tailEnd/>
            </a:ln>
          </p:spPr>
          <p:txBody>
            <a:bodyPr/>
            <a:lstStyle/>
            <a:p>
              <a:endParaRPr lang="en-US"/>
            </a:p>
          </p:txBody>
        </p:sp>
        <p:sp>
          <p:nvSpPr>
            <p:cNvPr id="103"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12700">
              <a:solidFill>
                <a:srgbClr val="222A74"/>
              </a:solidFill>
              <a:prstDash val="solid"/>
              <a:round/>
              <a:headEnd/>
              <a:tailEnd/>
            </a:ln>
            <a:extLst/>
          </p:spPr>
          <p:txBody>
            <a:bodyPr/>
            <a:lstStyle/>
            <a:p>
              <a:endParaRPr lang="en-US"/>
            </a:p>
          </p:txBody>
        </p:sp>
        <p:sp>
          <p:nvSpPr>
            <p:cNvPr id="104"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12700">
              <a:solidFill>
                <a:srgbClr val="222A74"/>
              </a:solidFill>
              <a:prstDash val="solid"/>
              <a:round/>
              <a:headEnd/>
              <a:tailEnd/>
            </a:ln>
            <a:extLst/>
          </p:spPr>
          <p:txBody>
            <a:bodyPr/>
            <a:lstStyle/>
            <a:p>
              <a:endParaRPr lang="en-US"/>
            </a:p>
          </p:txBody>
        </p:sp>
        <p:sp>
          <p:nvSpPr>
            <p:cNvPr id="105"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9525">
              <a:solidFill>
                <a:srgbClr val="222A74"/>
              </a:solidFill>
              <a:round/>
              <a:headEnd/>
              <a:tailEnd/>
            </a:ln>
          </p:spPr>
          <p:txBody>
            <a:bodyPr/>
            <a:lstStyle/>
            <a:p>
              <a:endParaRPr lang="en-US"/>
            </a:p>
          </p:txBody>
        </p:sp>
        <p:sp>
          <p:nvSpPr>
            <p:cNvPr id="106"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12700">
              <a:solidFill>
                <a:srgbClr val="222A74"/>
              </a:solidFill>
              <a:prstDash val="solid"/>
              <a:round/>
              <a:headEnd/>
              <a:tailEnd/>
            </a:ln>
            <a:extLst/>
          </p:spPr>
          <p:txBody>
            <a:bodyPr/>
            <a:lstStyle/>
            <a:p>
              <a:endParaRPr lang="en-US"/>
            </a:p>
          </p:txBody>
        </p:sp>
      </p:grpSp>
      <p:sp>
        <p:nvSpPr>
          <p:cNvPr id="116" name="Freeform 8"/>
          <p:cNvSpPr>
            <a:spLocks/>
          </p:cNvSpPr>
          <p:nvPr/>
        </p:nvSpPr>
        <p:spPr bwMode="auto">
          <a:xfrm rot="-2460000">
            <a:off x="44478" y="2300885"/>
            <a:ext cx="1006349" cy="1337601"/>
          </a:xfrm>
          <a:custGeom>
            <a:avLst/>
            <a:gdLst>
              <a:gd name="T0" fmla="*/ 1532130 w 1031"/>
              <a:gd name="T1" fmla="*/ 1692483 h 1167"/>
              <a:gd name="T2" fmla="*/ 1427860 w 1031"/>
              <a:gd name="T3" fmla="*/ 1560491 h 1167"/>
              <a:gd name="T4" fmla="*/ 1321462 w 1031"/>
              <a:gd name="T5" fmla="*/ 1479592 h 1167"/>
              <a:gd name="T6" fmla="*/ 1295927 w 1031"/>
              <a:gd name="T7" fmla="*/ 1428499 h 1167"/>
              <a:gd name="T8" fmla="*/ 1242728 w 1031"/>
              <a:gd name="T9" fmla="*/ 1322053 h 1167"/>
              <a:gd name="T10" fmla="*/ 1189529 w 1031"/>
              <a:gd name="T11" fmla="*/ 1347600 h 1167"/>
              <a:gd name="T12" fmla="*/ 1110794 w 1031"/>
              <a:gd name="T13" fmla="*/ 1347600 h 1167"/>
              <a:gd name="T14" fmla="*/ 925662 w 1031"/>
              <a:gd name="T15" fmla="*/ 1322053 h 1167"/>
              <a:gd name="T16" fmla="*/ 1029932 w 1031"/>
              <a:gd name="T17" fmla="*/ 1190061 h 1167"/>
              <a:gd name="T18" fmla="*/ 1189529 w 1031"/>
              <a:gd name="T19" fmla="*/ 1215608 h 1167"/>
              <a:gd name="T20" fmla="*/ 1110794 w 1031"/>
              <a:gd name="T21" fmla="*/ 1136838 h 1167"/>
              <a:gd name="T22" fmla="*/ 978861 w 1031"/>
              <a:gd name="T23" fmla="*/ 1190061 h 1167"/>
              <a:gd name="T24" fmla="*/ 819264 w 1031"/>
              <a:gd name="T25" fmla="*/ 1215608 h 1167"/>
              <a:gd name="T26" fmla="*/ 793728 w 1031"/>
              <a:gd name="T27" fmla="*/ 1296506 h 1167"/>
              <a:gd name="T28" fmla="*/ 661795 w 1031"/>
              <a:gd name="T29" fmla="*/ 1268830 h 1167"/>
              <a:gd name="T30" fmla="*/ 370265 w 1031"/>
              <a:gd name="T31" fmla="*/ 1296506 h 1167"/>
              <a:gd name="T32" fmla="*/ 265995 w 1031"/>
              <a:gd name="T33" fmla="*/ 1268830 h 1167"/>
              <a:gd name="T34" fmla="*/ 185132 w 1031"/>
              <a:gd name="T35" fmla="*/ 1190061 h 1167"/>
              <a:gd name="T36" fmla="*/ 106398 w 1031"/>
              <a:gd name="T37" fmla="*/ 1190061 h 1167"/>
              <a:gd name="T38" fmla="*/ 0 w 1031"/>
              <a:gd name="T39" fmla="*/ 1136838 h 1167"/>
              <a:gd name="T40" fmla="*/ 80862 w 1031"/>
              <a:gd name="T41" fmla="*/ 1083615 h 1167"/>
              <a:gd name="T42" fmla="*/ 159597 w 1031"/>
              <a:gd name="T43" fmla="*/ 1136838 h 1167"/>
              <a:gd name="T44" fmla="*/ 265995 w 1031"/>
              <a:gd name="T45" fmla="*/ 1190061 h 1167"/>
              <a:gd name="T46" fmla="*/ 397928 w 1031"/>
              <a:gd name="T47" fmla="*/ 1190061 h 1167"/>
              <a:gd name="T48" fmla="*/ 529862 w 1031"/>
              <a:gd name="T49" fmla="*/ 1190061 h 1167"/>
              <a:gd name="T50" fmla="*/ 661795 w 1031"/>
              <a:gd name="T51" fmla="*/ 1136838 h 1167"/>
              <a:gd name="T52" fmla="*/ 634132 w 1031"/>
              <a:gd name="T53" fmla="*/ 1083615 h 1167"/>
              <a:gd name="T54" fmla="*/ 580933 w 1031"/>
              <a:gd name="T55" fmla="*/ 1058068 h 1167"/>
              <a:gd name="T56" fmla="*/ 448999 w 1031"/>
              <a:gd name="T57" fmla="*/ 926076 h 1167"/>
              <a:gd name="T58" fmla="*/ 529862 w 1031"/>
              <a:gd name="T59" fmla="*/ 847306 h 1167"/>
              <a:gd name="T60" fmla="*/ 608596 w 1031"/>
              <a:gd name="T61" fmla="*/ 794083 h 1167"/>
              <a:gd name="T62" fmla="*/ 529862 w 1031"/>
              <a:gd name="T63" fmla="*/ 713185 h 1167"/>
              <a:gd name="T64" fmla="*/ 580933 w 1031"/>
              <a:gd name="T65" fmla="*/ 608868 h 1167"/>
              <a:gd name="T66" fmla="*/ 608596 w 1031"/>
              <a:gd name="T67" fmla="*/ 687638 h 1167"/>
              <a:gd name="T68" fmla="*/ 634132 w 1031"/>
              <a:gd name="T69" fmla="*/ 581192 h 1167"/>
              <a:gd name="T70" fmla="*/ 766065 w 1031"/>
              <a:gd name="T71" fmla="*/ 476876 h 1167"/>
              <a:gd name="T72" fmla="*/ 897998 w 1031"/>
              <a:gd name="T73" fmla="*/ 502423 h 1167"/>
              <a:gd name="T74" fmla="*/ 1083131 w 1031"/>
              <a:gd name="T75" fmla="*/ 530099 h 1167"/>
              <a:gd name="T76" fmla="*/ 978861 w 1031"/>
              <a:gd name="T77" fmla="*/ 263985 h 1167"/>
              <a:gd name="T78" fmla="*/ 951197 w 1031"/>
              <a:gd name="T79" fmla="*/ 53223 h 1167"/>
              <a:gd name="T80" fmla="*/ 1161865 w 1031"/>
              <a:gd name="T81" fmla="*/ 185215 h 1167"/>
              <a:gd name="T82" fmla="*/ 1268263 w 1031"/>
              <a:gd name="T83" fmla="*/ 238438 h 1167"/>
              <a:gd name="T84" fmla="*/ 1346998 w 1031"/>
              <a:gd name="T85" fmla="*/ 0 h 1167"/>
              <a:gd name="T86" fmla="*/ 1559793 w 1031"/>
              <a:gd name="T87" fmla="*/ 27676 h 1167"/>
              <a:gd name="T88" fmla="*/ 1691727 w 1031"/>
              <a:gd name="T89" fmla="*/ 131992 h 1167"/>
              <a:gd name="T90" fmla="*/ 1902395 w 1031"/>
              <a:gd name="T91" fmla="*/ 291661 h 1167"/>
              <a:gd name="T92" fmla="*/ 2113063 w 1031"/>
              <a:gd name="T93" fmla="*/ 581192 h 1167"/>
              <a:gd name="T94" fmla="*/ 1559793 w 1031"/>
              <a:gd name="T95" fmla="*/ 1532815 h 1167"/>
              <a:gd name="T96" fmla="*/ 1638528 w 1031"/>
              <a:gd name="T97" fmla="*/ 1639261 h 1167"/>
              <a:gd name="T98" fmla="*/ 1691727 w 1031"/>
              <a:gd name="T99" fmla="*/ 1796800 h 1167"/>
              <a:gd name="T100" fmla="*/ 1770461 w 1031"/>
              <a:gd name="T101" fmla="*/ 2009691 h 1167"/>
              <a:gd name="T102" fmla="*/ 1795997 w 1031"/>
              <a:gd name="T103" fmla="*/ 2326899 h 1167"/>
              <a:gd name="T104" fmla="*/ 1770461 w 1031"/>
              <a:gd name="T105" fmla="*/ 2484438 h 1167"/>
              <a:gd name="T106" fmla="*/ 1770461 w 1031"/>
              <a:gd name="T107" fmla="*/ 2352446 h 1167"/>
              <a:gd name="T108" fmla="*/ 1744926 w 1031"/>
              <a:gd name="T109" fmla="*/ 2194906 h 1167"/>
              <a:gd name="T110" fmla="*/ 1717262 w 1031"/>
              <a:gd name="T111" fmla="*/ 2062914 h 1167"/>
              <a:gd name="T112" fmla="*/ 1717262 w 1031"/>
              <a:gd name="T113" fmla="*/ 1877699 h 1167"/>
              <a:gd name="T114" fmla="*/ 1585329 w 1031"/>
              <a:gd name="T115" fmla="*/ 1930921 h 11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31" h="1167">
                <a:moveTo>
                  <a:pt x="733" y="894"/>
                </a:moveTo>
                <a:lnTo>
                  <a:pt x="720" y="795"/>
                </a:lnTo>
                <a:lnTo>
                  <a:pt x="695" y="758"/>
                </a:lnTo>
                <a:lnTo>
                  <a:pt x="671" y="733"/>
                </a:lnTo>
                <a:lnTo>
                  <a:pt x="646" y="708"/>
                </a:lnTo>
                <a:lnTo>
                  <a:pt x="621" y="695"/>
                </a:lnTo>
                <a:lnTo>
                  <a:pt x="633" y="671"/>
                </a:lnTo>
                <a:lnTo>
                  <a:pt x="609" y="671"/>
                </a:lnTo>
                <a:lnTo>
                  <a:pt x="596" y="633"/>
                </a:lnTo>
                <a:lnTo>
                  <a:pt x="584" y="621"/>
                </a:lnTo>
                <a:lnTo>
                  <a:pt x="571" y="609"/>
                </a:lnTo>
                <a:lnTo>
                  <a:pt x="559" y="633"/>
                </a:lnTo>
                <a:lnTo>
                  <a:pt x="546" y="658"/>
                </a:lnTo>
                <a:lnTo>
                  <a:pt x="522" y="633"/>
                </a:lnTo>
                <a:lnTo>
                  <a:pt x="509" y="621"/>
                </a:lnTo>
                <a:lnTo>
                  <a:pt x="435" y="621"/>
                </a:lnTo>
                <a:lnTo>
                  <a:pt x="472" y="596"/>
                </a:lnTo>
                <a:lnTo>
                  <a:pt x="484" y="559"/>
                </a:lnTo>
                <a:lnTo>
                  <a:pt x="534" y="559"/>
                </a:lnTo>
                <a:lnTo>
                  <a:pt x="559" y="571"/>
                </a:lnTo>
                <a:lnTo>
                  <a:pt x="546" y="547"/>
                </a:lnTo>
                <a:lnTo>
                  <a:pt x="522" y="534"/>
                </a:lnTo>
                <a:lnTo>
                  <a:pt x="472" y="534"/>
                </a:lnTo>
                <a:lnTo>
                  <a:pt x="460" y="559"/>
                </a:lnTo>
                <a:lnTo>
                  <a:pt x="435" y="571"/>
                </a:lnTo>
                <a:lnTo>
                  <a:pt x="385" y="571"/>
                </a:lnTo>
                <a:lnTo>
                  <a:pt x="385" y="596"/>
                </a:lnTo>
                <a:lnTo>
                  <a:pt x="373" y="609"/>
                </a:lnTo>
                <a:lnTo>
                  <a:pt x="336" y="609"/>
                </a:lnTo>
                <a:lnTo>
                  <a:pt x="311" y="596"/>
                </a:lnTo>
                <a:lnTo>
                  <a:pt x="211" y="609"/>
                </a:lnTo>
                <a:lnTo>
                  <a:pt x="174" y="609"/>
                </a:lnTo>
                <a:lnTo>
                  <a:pt x="149" y="596"/>
                </a:lnTo>
                <a:lnTo>
                  <a:pt x="125" y="596"/>
                </a:lnTo>
                <a:lnTo>
                  <a:pt x="112" y="571"/>
                </a:lnTo>
                <a:lnTo>
                  <a:pt x="87" y="559"/>
                </a:lnTo>
                <a:lnTo>
                  <a:pt x="75" y="571"/>
                </a:lnTo>
                <a:lnTo>
                  <a:pt x="50" y="559"/>
                </a:lnTo>
                <a:lnTo>
                  <a:pt x="38" y="547"/>
                </a:lnTo>
                <a:lnTo>
                  <a:pt x="0" y="534"/>
                </a:lnTo>
                <a:lnTo>
                  <a:pt x="0" y="509"/>
                </a:lnTo>
                <a:lnTo>
                  <a:pt x="38" y="509"/>
                </a:lnTo>
                <a:lnTo>
                  <a:pt x="38" y="522"/>
                </a:lnTo>
                <a:lnTo>
                  <a:pt x="75" y="534"/>
                </a:lnTo>
                <a:lnTo>
                  <a:pt x="112" y="534"/>
                </a:lnTo>
                <a:lnTo>
                  <a:pt x="125" y="559"/>
                </a:lnTo>
                <a:lnTo>
                  <a:pt x="162" y="559"/>
                </a:lnTo>
                <a:lnTo>
                  <a:pt x="187" y="559"/>
                </a:lnTo>
                <a:lnTo>
                  <a:pt x="224" y="571"/>
                </a:lnTo>
                <a:lnTo>
                  <a:pt x="249" y="559"/>
                </a:lnTo>
                <a:lnTo>
                  <a:pt x="286" y="547"/>
                </a:lnTo>
                <a:lnTo>
                  <a:pt x="311" y="534"/>
                </a:lnTo>
                <a:lnTo>
                  <a:pt x="323" y="534"/>
                </a:lnTo>
                <a:lnTo>
                  <a:pt x="298" y="509"/>
                </a:lnTo>
                <a:lnTo>
                  <a:pt x="298" y="497"/>
                </a:lnTo>
                <a:lnTo>
                  <a:pt x="273" y="497"/>
                </a:lnTo>
                <a:lnTo>
                  <a:pt x="273" y="460"/>
                </a:lnTo>
                <a:lnTo>
                  <a:pt x="211" y="435"/>
                </a:lnTo>
                <a:lnTo>
                  <a:pt x="249" y="422"/>
                </a:lnTo>
                <a:lnTo>
                  <a:pt x="249" y="398"/>
                </a:lnTo>
                <a:lnTo>
                  <a:pt x="286" y="398"/>
                </a:lnTo>
                <a:lnTo>
                  <a:pt x="286" y="373"/>
                </a:lnTo>
                <a:lnTo>
                  <a:pt x="261" y="360"/>
                </a:lnTo>
                <a:lnTo>
                  <a:pt x="249" y="335"/>
                </a:lnTo>
                <a:lnTo>
                  <a:pt x="261" y="323"/>
                </a:lnTo>
                <a:lnTo>
                  <a:pt x="273" y="286"/>
                </a:lnTo>
                <a:lnTo>
                  <a:pt x="286" y="298"/>
                </a:lnTo>
                <a:lnTo>
                  <a:pt x="286" y="323"/>
                </a:lnTo>
                <a:lnTo>
                  <a:pt x="323" y="311"/>
                </a:lnTo>
                <a:lnTo>
                  <a:pt x="298" y="273"/>
                </a:lnTo>
                <a:lnTo>
                  <a:pt x="311" y="236"/>
                </a:lnTo>
                <a:lnTo>
                  <a:pt x="360" y="224"/>
                </a:lnTo>
                <a:lnTo>
                  <a:pt x="398" y="224"/>
                </a:lnTo>
                <a:lnTo>
                  <a:pt x="422" y="236"/>
                </a:lnTo>
                <a:lnTo>
                  <a:pt x="460" y="261"/>
                </a:lnTo>
                <a:lnTo>
                  <a:pt x="509" y="249"/>
                </a:lnTo>
                <a:lnTo>
                  <a:pt x="497" y="187"/>
                </a:lnTo>
                <a:lnTo>
                  <a:pt x="460" y="124"/>
                </a:lnTo>
                <a:lnTo>
                  <a:pt x="435" y="75"/>
                </a:lnTo>
                <a:lnTo>
                  <a:pt x="447" y="25"/>
                </a:lnTo>
                <a:lnTo>
                  <a:pt x="497" y="50"/>
                </a:lnTo>
                <a:lnTo>
                  <a:pt x="546" y="87"/>
                </a:lnTo>
                <a:lnTo>
                  <a:pt x="571" y="124"/>
                </a:lnTo>
                <a:lnTo>
                  <a:pt x="596" y="112"/>
                </a:lnTo>
                <a:lnTo>
                  <a:pt x="596" y="50"/>
                </a:lnTo>
                <a:lnTo>
                  <a:pt x="633" y="0"/>
                </a:lnTo>
                <a:lnTo>
                  <a:pt x="671" y="13"/>
                </a:lnTo>
                <a:lnTo>
                  <a:pt x="733" y="13"/>
                </a:lnTo>
                <a:lnTo>
                  <a:pt x="770" y="13"/>
                </a:lnTo>
                <a:lnTo>
                  <a:pt x="795" y="62"/>
                </a:lnTo>
                <a:lnTo>
                  <a:pt x="820" y="87"/>
                </a:lnTo>
                <a:lnTo>
                  <a:pt x="894" y="137"/>
                </a:lnTo>
                <a:lnTo>
                  <a:pt x="944" y="224"/>
                </a:lnTo>
                <a:lnTo>
                  <a:pt x="993" y="273"/>
                </a:lnTo>
                <a:lnTo>
                  <a:pt x="1031" y="323"/>
                </a:lnTo>
                <a:lnTo>
                  <a:pt x="733" y="720"/>
                </a:lnTo>
                <a:lnTo>
                  <a:pt x="733" y="758"/>
                </a:lnTo>
                <a:lnTo>
                  <a:pt x="770" y="770"/>
                </a:lnTo>
                <a:lnTo>
                  <a:pt x="770" y="844"/>
                </a:lnTo>
                <a:lnTo>
                  <a:pt x="795" y="844"/>
                </a:lnTo>
                <a:lnTo>
                  <a:pt x="832" y="857"/>
                </a:lnTo>
                <a:lnTo>
                  <a:pt x="832" y="944"/>
                </a:lnTo>
                <a:lnTo>
                  <a:pt x="844" y="1006"/>
                </a:lnTo>
                <a:lnTo>
                  <a:pt x="844" y="1093"/>
                </a:lnTo>
                <a:lnTo>
                  <a:pt x="882" y="1118"/>
                </a:lnTo>
                <a:lnTo>
                  <a:pt x="832" y="1167"/>
                </a:lnTo>
                <a:lnTo>
                  <a:pt x="820" y="1130"/>
                </a:lnTo>
                <a:lnTo>
                  <a:pt x="832" y="1105"/>
                </a:lnTo>
                <a:lnTo>
                  <a:pt x="807" y="1080"/>
                </a:lnTo>
                <a:lnTo>
                  <a:pt x="820" y="1031"/>
                </a:lnTo>
                <a:lnTo>
                  <a:pt x="807" y="993"/>
                </a:lnTo>
                <a:lnTo>
                  <a:pt x="807" y="969"/>
                </a:lnTo>
                <a:lnTo>
                  <a:pt x="795" y="931"/>
                </a:lnTo>
                <a:lnTo>
                  <a:pt x="807" y="882"/>
                </a:lnTo>
                <a:lnTo>
                  <a:pt x="770" y="869"/>
                </a:lnTo>
                <a:lnTo>
                  <a:pt x="745" y="907"/>
                </a:lnTo>
                <a:lnTo>
                  <a:pt x="733" y="894"/>
                </a:lnTo>
                <a:close/>
              </a:path>
            </a:pathLst>
          </a:custGeom>
          <a:solidFill>
            <a:srgbClr val="439BD1"/>
          </a:solidFill>
          <a:ln>
            <a:solidFill>
              <a:srgbClr val="222A74"/>
            </a:solidFill>
          </a:ln>
          <a:extLst/>
        </p:spPr>
        <p:txBody>
          <a:bodyPr/>
          <a:lstStyle/>
          <a:p>
            <a:endParaRPr lang="en-US"/>
          </a:p>
        </p:txBody>
      </p:sp>
      <p:sp>
        <p:nvSpPr>
          <p:cNvPr id="120" name="TextBox 119"/>
          <p:cNvSpPr txBox="1"/>
          <p:nvPr/>
        </p:nvSpPr>
        <p:spPr>
          <a:xfrm>
            <a:off x="1259632" y="1638990"/>
            <a:ext cx="280831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3.8 million EU foreign affiliate jobs in the U.S.</a:t>
            </a:r>
            <a:endParaRPr lang="en-US" dirty="0"/>
          </a:p>
        </p:txBody>
      </p:sp>
      <p:sp>
        <p:nvSpPr>
          <p:cNvPr id="121" name="TextBox 120"/>
          <p:cNvSpPr txBox="1"/>
          <p:nvPr/>
        </p:nvSpPr>
        <p:spPr>
          <a:xfrm>
            <a:off x="5364088" y="1649321"/>
            <a:ext cx="282552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4.2 million U.S. foreign affiliate jobs in the EU</a:t>
            </a:r>
            <a:endParaRPr lang="en-US" dirty="0"/>
          </a:p>
        </p:txBody>
      </p:sp>
      <p:sp>
        <p:nvSpPr>
          <p:cNvPr id="122" name="Right Arrow 121"/>
          <p:cNvSpPr/>
          <p:nvPr/>
        </p:nvSpPr>
        <p:spPr>
          <a:xfrm>
            <a:off x="3059832" y="4581128"/>
            <a:ext cx="3731420" cy="86603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rPr>
              <a:t>50% of total 2011 U.S. FDI outflows were directed to the EU</a:t>
            </a:r>
            <a:endParaRPr lang="en-US" sz="1400" dirty="0">
              <a:ln w="0"/>
              <a:solidFill>
                <a:schemeClr val="tx1"/>
              </a:solidFill>
            </a:endParaRPr>
          </a:p>
        </p:txBody>
      </p:sp>
      <p:sp>
        <p:nvSpPr>
          <p:cNvPr id="112" name="Freeform 47"/>
          <p:cNvSpPr>
            <a:spLocks/>
          </p:cNvSpPr>
          <p:nvPr/>
        </p:nvSpPr>
        <p:spPr bwMode="auto">
          <a:xfrm rot="360000">
            <a:off x="316372" y="3513258"/>
            <a:ext cx="3193215" cy="2063503"/>
          </a:xfrm>
          <a:custGeom>
            <a:avLst/>
            <a:gdLst>
              <a:gd name="T0" fmla="*/ 3468688 w 2272"/>
              <a:gd name="T1" fmla="*/ 0 h 1403"/>
              <a:gd name="T2" fmla="*/ 3349625 w 2272"/>
              <a:gd name="T3" fmla="*/ 158750 h 1403"/>
              <a:gd name="T4" fmla="*/ 3173413 w 2272"/>
              <a:gd name="T5" fmla="*/ 296863 h 1403"/>
              <a:gd name="T6" fmla="*/ 3074988 w 2272"/>
              <a:gd name="T7" fmla="*/ 493713 h 1403"/>
              <a:gd name="T8" fmla="*/ 2936875 w 2272"/>
              <a:gd name="T9" fmla="*/ 552450 h 1403"/>
              <a:gd name="T10" fmla="*/ 2876550 w 2272"/>
              <a:gd name="T11" fmla="*/ 671513 h 1403"/>
              <a:gd name="T12" fmla="*/ 2740025 w 2272"/>
              <a:gd name="T13" fmla="*/ 730250 h 1403"/>
              <a:gd name="T14" fmla="*/ 2700338 w 2272"/>
              <a:gd name="T15" fmla="*/ 671513 h 1403"/>
              <a:gd name="T16" fmla="*/ 2700338 w 2272"/>
              <a:gd name="T17" fmla="*/ 552450 h 1403"/>
              <a:gd name="T18" fmla="*/ 2641600 w 2272"/>
              <a:gd name="T19" fmla="*/ 512763 h 1403"/>
              <a:gd name="T20" fmla="*/ 2601913 w 2272"/>
              <a:gd name="T21" fmla="*/ 395288 h 1403"/>
              <a:gd name="T22" fmla="*/ 2482850 w 2272"/>
              <a:gd name="T23" fmla="*/ 571500 h 1403"/>
              <a:gd name="T24" fmla="*/ 2503488 w 2272"/>
              <a:gd name="T25" fmla="*/ 749300 h 1403"/>
              <a:gd name="T26" fmla="*/ 2384425 w 2272"/>
              <a:gd name="T27" fmla="*/ 709613 h 1403"/>
              <a:gd name="T28" fmla="*/ 2405063 w 2272"/>
              <a:gd name="T29" fmla="*/ 512763 h 1403"/>
              <a:gd name="T30" fmla="*/ 2405063 w 2272"/>
              <a:gd name="T31" fmla="*/ 434975 h 1403"/>
              <a:gd name="T32" fmla="*/ 2601913 w 2272"/>
              <a:gd name="T33" fmla="*/ 374650 h 1403"/>
              <a:gd name="T34" fmla="*/ 2405063 w 2272"/>
              <a:gd name="T35" fmla="*/ 355600 h 1403"/>
              <a:gd name="T36" fmla="*/ 2246313 w 2272"/>
              <a:gd name="T37" fmla="*/ 374650 h 1403"/>
              <a:gd name="T38" fmla="*/ 2128838 w 2272"/>
              <a:gd name="T39" fmla="*/ 315913 h 1403"/>
              <a:gd name="T40" fmla="*/ 2266950 w 2272"/>
              <a:gd name="T41" fmla="*/ 236538 h 1403"/>
              <a:gd name="T42" fmla="*/ 2128838 w 2272"/>
              <a:gd name="T43" fmla="*/ 236538 h 1403"/>
              <a:gd name="T44" fmla="*/ 1971675 w 2272"/>
              <a:gd name="T45" fmla="*/ 198438 h 1403"/>
              <a:gd name="T46" fmla="*/ 1025525 w 2272"/>
              <a:gd name="T47" fmla="*/ 100013 h 1403"/>
              <a:gd name="T48" fmla="*/ 315913 w 2272"/>
              <a:gd name="T49" fmla="*/ 20638 h 1403"/>
              <a:gd name="T50" fmla="*/ 276225 w 2272"/>
              <a:gd name="T51" fmla="*/ 100013 h 1403"/>
              <a:gd name="T52" fmla="*/ 138113 w 2272"/>
              <a:gd name="T53" fmla="*/ 334963 h 1403"/>
              <a:gd name="T54" fmla="*/ 0 w 2272"/>
              <a:gd name="T55" fmla="*/ 671513 h 1403"/>
              <a:gd name="T56" fmla="*/ 60325 w 2272"/>
              <a:gd name="T57" fmla="*/ 927100 h 1403"/>
              <a:gd name="T58" fmla="*/ 100013 w 2272"/>
              <a:gd name="T59" fmla="*/ 1044575 h 1403"/>
              <a:gd name="T60" fmla="*/ 119063 w 2272"/>
              <a:gd name="T61" fmla="*/ 1203325 h 1403"/>
              <a:gd name="T62" fmla="*/ 276225 w 2272"/>
              <a:gd name="T63" fmla="*/ 1379538 h 1403"/>
              <a:gd name="T64" fmla="*/ 355600 w 2272"/>
              <a:gd name="T65" fmla="*/ 1517650 h 1403"/>
              <a:gd name="T66" fmla="*/ 473075 w 2272"/>
              <a:gd name="T67" fmla="*/ 1498600 h 1403"/>
              <a:gd name="T68" fmla="*/ 1004888 w 2272"/>
              <a:gd name="T69" fmla="*/ 1695450 h 1403"/>
              <a:gd name="T70" fmla="*/ 1262063 w 2272"/>
              <a:gd name="T71" fmla="*/ 1814513 h 1403"/>
              <a:gd name="T72" fmla="*/ 1419225 w 2272"/>
              <a:gd name="T73" fmla="*/ 1873250 h 1403"/>
              <a:gd name="T74" fmla="*/ 1636713 w 2272"/>
              <a:gd name="T75" fmla="*/ 2070100 h 1403"/>
              <a:gd name="T76" fmla="*/ 1852613 w 2272"/>
              <a:gd name="T77" fmla="*/ 2227263 h 1403"/>
              <a:gd name="T78" fmla="*/ 1873250 w 2272"/>
              <a:gd name="T79" fmla="*/ 2011363 h 1403"/>
              <a:gd name="T80" fmla="*/ 2070100 w 2272"/>
              <a:gd name="T81" fmla="*/ 1873250 h 1403"/>
              <a:gd name="T82" fmla="*/ 2325688 w 2272"/>
              <a:gd name="T83" fmla="*/ 1912938 h 1403"/>
              <a:gd name="T84" fmla="*/ 2482850 w 2272"/>
              <a:gd name="T85" fmla="*/ 1793875 h 1403"/>
              <a:gd name="T86" fmla="*/ 2778125 w 2272"/>
              <a:gd name="T87" fmla="*/ 1793875 h 1403"/>
              <a:gd name="T88" fmla="*/ 2955925 w 2272"/>
              <a:gd name="T89" fmla="*/ 1931988 h 1403"/>
              <a:gd name="T90" fmla="*/ 3035300 w 2272"/>
              <a:gd name="T91" fmla="*/ 2011363 h 1403"/>
              <a:gd name="T92" fmla="*/ 3133725 w 2272"/>
              <a:gd name="T93" fmla="*/ 2109788 h 1403"/>
              <a:gd name="T94" fmla="*/ 3113088 w 2272"/>
              <a:gd name="T95" fmla="*/ 1814513 h 1403"/>
              <a:gd name="T96" fmla="*/ 3113088 w 2272"/>
              <a:gd name="T97" fmla="*/ 1458913 h 1403"/>
              <a:gd name="T98" fmla="*/ 3311525 w 2272"/>
              <a:gd name="T99" fmla="*/ 1203325 h 1403"/>
              <a:gd name="T100" fmla="*/ 3290888 w 2272"/>
              <a:gd name="T101" fmla="*/ 1065213 h 1403"/>
              <a:gd name="T102" fmla="*/ 3211513 w 2272"/>
              <a:gd name="T103" fmla="*/ 808038 h 1403"/>
              <a:gd name="T104" fmla="*/ 3311525 w 2272"/>
              <a:gd name="T105" fmla="*/ 887413 h 1403"/>
              <a:gd name="T106" fmla="*/ 3330575 w 2272"/>
              <a:gd name="T107" fmla="*/ 730250 h 1403"/>
              <a:gd name="T108" fmla="*/ 3429000 w 2272"/>
              <a:gd name="T109" fmla="*/ 571500 h 1403"/>
              <a:gd name="T110" fmla="*/ 3527425 w 2272"/>
              <a:gd name="T111" fmla="*/ 512763 h 1403"/>
              <a:gd name="T112" fmla="*/ 3527425 w 2272"/>
              <a:gd name="T113" fmla="*/ 257175 h 1403"/>
              <a:gd name="T114" fmla="*/ 3606800 w 2272"/>
              <a:gd name="T115" fmla="*/ 119063 h 14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72" h="1403">
                <a:moveTo>
                  <a:pt x="2259" y="75"/>
                </a:moveTo>
                <a:lnTo>
                  <a:pt x="2210" y="25"/>
                </a:lnTo>
                <a:lnTo>
                  <a:pt x="2185" y="0"/>
                </a:lnTo>
                <a:lnTo>
                  <a:pt x="2123" y="0"/>
                </a:lnTo>
                <a:lnTo>
                  <a:pt x="2110" y="75"/>
                </a:lnTo>
                <a:lnTo>
                  <a:pt x="2110" y="100"/>
                </a:lnTo>
                <a:lnTo>
                  <a:pt x="2098" y="125"/>
                </a:lnTo>
                <a:lnTo>
                  <a:pt x="2073" y="162"/>
                </a:lnTo>
                <a:lnTo>
                  <a:pt x="1999" y="187"/>
                </a:lnTo>
                <a:lnTo>
                  <a:pt x="1949" y="261"/>
                </a:lnTo>
                <a:lnTo>
                  <a:pt x="1961" y="274"/>
                </a:lnTo>
                <a:lnTo>
                  <a:pt x="1937" y="311"/>
                </a:lnTo>
                <a:lnTo>
                  <a:pt x="1887" y="311"/>
                </a:lnTo>
                <a:lnTo>
                  <a:pt x="1862" y="336"/>
                </a:lnTo>
                <a:lnTo>
                  <a:pt x="1850" y="348"/>
                </a:lnTo>
                <a:lnTo>
                  <a:pt x="1837" y="373"/>
                </a:lnTo>
                <a:lnTo>
                  <a:pt x="1812" y="410"/>
                </a:lnTo>
                <a:lnTo>
                  <a:pt x="1812" y="423"/>
                </a:lnTo>
                <a:lnTo>
                  <a:pt x="1800" y="447"/>
                </a:lnTo>
                <a:lnTo>
                  <a:pt x="1763" y="472"/>
                </a:lnTo>
                <a:lnTo>
                  <a:pt x="1726" y="460"/>
                </a:lnTo>
                <a:lnTo>
                  <a:pt x="1726" y="447"/>
                </a:lnTo>
                <a:lnTo>
                  <a:pt x="1726" y="435"/>
                </a:lnTo>
                <a:lnTo>
                  <a:pt x="1701" y="423"/>
                </a:lnTo>
                <a:lnTo>
                  <a:pt x="1713" y="373"/>
                </a:lnTo>
                <a:lnTo>
                  <a:pt x="1713" y="348"/>
                </a:lnTo>
                <a:lnTo>
                  <a:pt x="1701" y="348"/>
                </a:lnTo>
                <a:lnTo>
                  <a:pt x="1688" y="360"/>
                </a:lnTo>
                <a:lnTo>
                  <a:pt x="1651" y="360"/>
                </a:lnTo>
                <a:lnTo>
                  <a:pt x="1664" y="323"/>
                </a:lnTo>
                <a:lnTo>
                  <a:pt x="1664" y="298"/>
                </a:lnTo>
                <a:lnTo>
                  <a:pt x="1664" y="274"/>
                </a:lnTo>
                <a:lnTo>
                  <a:pt x="1639" y="249"/>
                </a:lnTo>
                <a:lnTo>
                  <a:pt x="1601" y="249"/>
                </a:lnTo>
                <a:lnTo>
                  <a:pt x="1589" y="311"/>
                </a:lnTo>
                <a:lnTo>
                  <a:pt x="1564" y="360"/>
                </a:lnTo>
                <a:lnTo>
                  <a:pt x="1552" y="385"/>
                </a:lnTo>
                <a:lnTo>
                  <a:pt x="1577" y="423"/>
                </a:lnTo>
                <a:lnTo>
                  <a:pt x="1577" y="472"/>
                </a:lnTo>
                <a:lnTo>
                  <a:pt x="1564" y="497"/>
                </a:lnTo>
                <a:lnTo>
                  <a:pt x="1527" y="497"/>
                </a:lnTo>
                <a:lnTo>
                  <a:pt x="1502" y="447"/>
                </a:lnTo>
                <a:lnTo>
                  <a:pt x="1502" y="373"/>
                </a:lnTo>
                <a:lnTo>
                  <a:pt x="1515" y="348"/>
                </a:lnTo>
                <a:lnTo>
                  <a:pt x="1515" y="323"/>
                </a:lnTo>
                <a:lnTo>
                  <a:pt x="1502" y="323"/>
                </a:lnTo>
                <a:lnTo>
                  <a:pt x="1502" y="286"/>
                </a:lnTo>
                <a:lnTo>
                  <a:pt x="1515" y="274"/>
                </a:lnTo>
                <a:lnTo>
                  <a:pt x="1552" y="261"/>
                </a:lnTo>
                <a:lnTo>
                  <a:pt x="1589" y="236"/>
                </a:lnTo>
                <a:lnTo>
                  <a:pt x="1639" y="236"/>
                </a:lnTo>
                <a:lnTo>
                  <a:pt x="1589" y="211"/>
                </a:lnTo>
                <a:lnTo>
                  <a:pt x="1577" y="211"/>
                </a:lnTo>
                <a:lnTo>
                  <a:pt x="1515" y="224"/>
                </a:lnTo>
                <a:lnTo>
                  <a:pt x="1490" y="199"/>
                </a:lnTo>
                <a:lnTo>
                  <a:pt x="1440" y="211"/>
                </a:lnTo>
                <a:lnTo>
                  <a:pt x="1415" y="236"/>
                </a:lnTo>
                <a:lnTo>
                  <a:pt x="1378" y="249"/>
                </a:lnTo>
                <a:lnTo>
                  <a:pt x="1328" y="236"/>
                </a:lnTo>
                <a:lnTo>
                  <a:pt x="1341" y="199"/>
                </a:lnTo>
                <a:lnTo>
                  <a:pt x="1378" y="187"/>
                </a:lnTo>
                <a:lnTo>
                  <a:pt x="1415" y="174"/>
                </a:lnTo>
                <a:lnTo>
                  <a:pt x="1428" y="149"/>
                </a:lnTo>
                <a:lnTo>
                  <a:pt x="1415" y="149"/>
                </a:lnTo>
                <a:lnTo>
                  <a:pt x="1403" y="149"/>
                </a:lnTo>
                <a:lnTo>
                  <a:pt x="1341" y="149"/>
                </a:lnTo>
                <a:lnTo>
                  <a:pt x="1266" y="137"/>
                </a:lnTo>
                <a:lnTo>
                  <a:pt x="1254" y="137"/>
                </a:lnTo>
                <a:lnTo>
                  <a:pt x="1242" y="125"/>
                </a:lnTo>
                <a:lnTo>
                  <a:pt x="1229" y="125"/>
                </a:lnTo>
                <a:lnTo>
                  <a:pt x="1192" y="125"/>
                </a:lnTo>
                <a:lnTo>
                  <a:pt x="646" y="63"/>
                </a:lnTo>
                <a:lnTo>
                  <a:pt x="621" y="63"/>
                </a:lnTo>
                <a:lnTo>
                  <a:pt x="596" y="50"/>
                </a:lnTo>
                <a:lnTo>
                  <a:pt x="199" y="13"/>
                </a:lnTo>
                <a:lnTo>
                  <a:pt x="199" y="87"/>
                </a:lnTo>
                <a:lnTo>
                  <a:pt x="187" y="100"/>
                </a:lnTo>
                <a:lnTo>
                  <a:pt x="174" y="63"/>
                </a:lnTo>
                <a:lnTo>
                  <a:pt x="137" y="38"/>
                </a:lnTo>
                <a:lnTo>
                  <a:pt x="137" y="112"/>
                </a:lnTo>
                <a:lnTo>
                  <a:pt x="87" y="211"/>
                </a:lnTo>
                <a:lnTo>
                  <a:pt x="38" y="311"/>
                </a:lnTo>
                <a:lnTo>
                  <a:pt x="25" y="385"/>
                </a:lnTo>
                <a:lnTo>
                  <a:pt x="0" y="423"/>
                </a:lnTo>
                <a:lnTo>
                  <a:pt x="25" y="497"/>
                </a:lnTo>
                <a:lnTo>
                  <a:pt x="13" y="534"/>
                </a:lnTo>
                <a:lnTo>
                  <a:pt x="38" y="584"/>
                </a:lnTo>
                <a:lnTo>
                  <a:pt x="50" y="609"/>
                </a:lnTo>
                <a:lnTo>
                  <a:pt x="38" y="634"/>
                </a:lnTo>
                <a:lnTo>
                  <a:pt x="63" y="658"/>
                </a:lnTo>
                <a:lnTo>
                  <a:pt x="50" y="683"/>
                </a:lnTo>
                <a:lnTo>
                  <a:pt x="63" y="720"/>
                </a:lnTo>
                <a:lnTo>
                  <a:pt x="75" y="758"/>
                </a:lnTo>
                <a:lnTo>
                  <a:pt x="75" y="807"/>
                </a:lnTo>
                <a:lnTo>
                  <a:pt x="149" y="832"/>
                </a:lnTo>
                <a:lnTo>
                  <a:pt x="174" y="869"/>
                </a:lnTo>
                <a:lnTo>
                  <a:pt x="199" y="919"/>
                </a:lnTo>
                <a:lnTo>
                  <a:pt x="224" y="969"/>
                </a:lnTo>
                <a:lnTo>
                  <a:pt x="224" y="956"/>
                </a:lnTo>
                <a:lnTo>
                  <a:pt x="261" y="944"/>
                </a:lnTo>
                <a:lnTo>
                  <a:pt x="286" y="944"/>
                </a:lnTo>
                <a:lnTo>
                  <a:pt x="298" y="944"/>
                </a:lnTo>
                <a:lnTo>
                  <a:pt x="472" y="1031"/>
                </a:lnTo>
                <a:lnTo>
                  <a:pt x="571" y="1068"/>
                </a:lnTo>
                <a:lnTo>
                  <a:pt x="633" y="1068"/>
                </a:lnTo>
                <a:lnTo>
                  <a:pt x="708" y="1043"/>
                </a:lnTo>
                <a:lnTo>
                  <a:pt x="758" y="1080"/>
                </a:lnTo>
                <a:lnTo>
                  <a:pt x="795" y="1143"/>
                </a:lnTo>
                <a:lnTo>
                  <a:pt x="820" y="1180"/>
                </a:lnTo>
                <a:lnTo>
                  <a:pt x="869" y="1205"/>
                </a:lnTo>
                <a:lnTo>
                  <a:pt x="894" y="1180"/>
                </a:lnTo>
                <a:lnTo>
                  <a:pt x="981" y="1217"/>
                </a:lnTo>
                <a:lnTo>
                  <a:pt x="1006" y="1279"/>
                </a:lnTo>
                <a:lnTo>
                  <a:pt x="1031" y="1304"/>
                </a:lnTo>
                <a:lnTo>
                  <a:pt x="1055" y="1354"/>
                </a:lnTo>
                <a:lnTo>
                  <a:pt x="1155" y="1403"/>
                </a:lnTo>
                <a:lnTo>
                  <a:pt x="1167" y="1403"/>
                </a:lnTo>
                <a:lnTo>
                  <a:pt x="1167" y="1366"/>
                </a:lnTo>
                <a:lnTo>
                  <a:pt x="1155" y="1304"/>
                </a:lnTo>
                <a:lnTo>
                  <a:pt x="1180" y="1267"/>
                </a:lnTo>
                <a:lnTo>
                  <a:pt x="1217" y="1254"/>
                </a:lnTo>
                <a:lnTo>
                  <a:pt x="1279" y="1192"/>
                </a:lnTo>
                <a:lnTo>
                  <a:pt x="1304" y="1180"/>
                </a:lnTo>
                <a:lnTo>
                  <a:pt x="1378" y="1192"/>
                </a:lnTo>
                <a:lnTo>
                  <a:pt x="1428" y="1180"/>
                </a:lnTo>
                <a:lnTo>
                  <a:pt x="1465" y="1205"/>
                </a:lnTo>
                <a:lnTo>
                  <a:pt x="1527" y="1192"/>
                </a:lnTo>
                <a:lnTo>
                  <a:pt x="1502" y="1143"/>
                </a:lnTo>
                <a:lnTo>
                  <a:pt x="1564" y="1130"/>
                </a:lnTo>
                <a:lnTo>
                  <a:pt x="1601" y="1118"/>
                </a:lnTo>
                <a:lnTo>
                  <a:pt x="1701" y="1118"/>
                </a:lnTo>
                <a:lnTo>
                  <a:pt x="1750" y="1130"/>
                </a:lnTo>
                <a:lnTo>
                  <a:pt x="1788" y="1105"/>
                </a:lnTo>
                <a:lnTo>
                  <a:pt x="1862" y="1155"/>
                </a:lnTo>
                <a:lnTo>
                  <a:pt x="1862" y="1217"/>
                </a:lnTo>
                <a:lnTo>
                  <a:pt x="1875" y="1229"/>
                </a:lnTo>
                <a:lnTo>
                  <a:pt x="1887" y="1267"/>
                </a:lnTo>
                <a:lnTo>
                  <a:pt x="1912" y="1267"/>
                </a:lnTo>
                <a:lnTo>
                  <a:pt x="1949" y="1304"/>
                </a:lnTo>
                <a:lnTo>
                  <a:pt x="1961" y="1316"/>
                </a:lnTo>
                <a:lnTo>
                  <a:pt x="1974" y="1329"/>
                </a:lnTo>
                <a:lnTo>
                  <a:pt x="2011" y="1329"/>
                </a:lnTo>
                <a:lnTo>
                  <a:pt x="2011" y="1229"/>
                </a:lnTo>
                <a:lnTo>
                  <a:pt x="1961" y="1143"/>
                </a:lnTo>
                <a:lnTo>
                  <a:pt x="1912" y="1068"/>
                </a:lnTo>
                <a:lnTo>
                  <a:pt x="1912" y="969"/>
                </a:lnTo>
                <a:lnTo>
                  <a:pt x="1961" y="919"/>
                </a:lnTo>
                <a:lnTo>
                  <a:pt x="2011" y="845"/>
                </a:lnTo>
                <a:lnTo>
                  <a:pt x="2048" y="783"/>
                </a:lnTo>
                <a:lnTo>
                  <a:pt x="2086" y="758"/>
                </a:lnTo>
                <a:lnTo>
                  <a:pt x="2098" y="708"/>
                </a:lnTo>
                <a:lnTo>
                  <a:pt x="2073" y="683"/>
                </a:lnTo>
                <a:lnTo>
                  <a:pt x="2073" y="671"/>
                </a:lnTo>
                <a:lnTo>
                  <a:pt x="2048" y="596"/>
                </a:lnTo>
                <a:lnTo>
                  <a:pt x="2023" y="547"/>
                </a:lnTo>
                <a:lnTo>
                  <a:pt x="2023" y="509"/>
                </a:lnTo>
                <a:lnTo>
                  <a:pt x="2036" y="559"/>
                </a:lnTo>
                <a:lnTo>
                  <a:pt x="2073" y="596"/>
                </a:lnTo>
                <a:lnTo>
                  <a:pt x="2086" y="559"/>
                </a:lnTo>
                <a:lnTo>
                  <a:pt x="2061" y="509"/>
                </a:lnTo>
                <a:lnTo>
                  <a:pt x="2098" y="497"/>
                </a:lnTo>
                <a:lnTo>
                  <a:pt x="2098" y="460"/>
                </a:lnTo>
                <a:lnTo>
                  <a:pt x="2086" y="423"/>
                </a:lnTo>
                <a:lnTo>
                  <a:pt x="2098" y="398"/>
                </a:lnTo>
                <a:lnTo>
                  <a:pt x="2160" y="360"/>
                </a:lnTo>
                <a:lnTo>
                  <a:pt x="2185" y="348"/>
                </a:lnTo>
                <a:lnTo>
                  <a:pt x="2185" y="336"/>
                </a:lnTo>
                <a:lnTo>
                  <a:pt x="2222" y="323"/>
                </a:lnTo>
                <a:lnTo>
                  <a:pt x="2197" y="286"/>
                </a:lnTo>
                <a:lnTo>
                  <a:pt x="2197" y="187"/>
                </a:lnTo>
                <a:lnTo>
                  <a:pt x="2222" y="162"/>
                </a:lnTo>
                <a:lnTo>
                  <a:pt x="2222" y="125"/>
                </a:lnTo>
                <a:lnTo>
                  <a:pt x="2247" y="125"/>
                </a:lnTo>
                <a:lnTo>
                  <a:pt x="2272" y="75"/>
                </a:lnTo>
                <a:lnTo>
                  <a:pt x="2259" y="87"/>
                </a:lnTo>
                <a:lnTo>
                  <a:pt x="2259" y="75"/>
                </a:lnTo>
                <a:close/>
              </a:path>
            </a:pathLst>
          </a:custGeom>
          <a:solidFill>
            <a:srgbClr val="439BD1"/>
          </a:solidFill>
          <a:ln w="9525">
            <a:solidFill>
              <a:srgbClr val="222A74"/>
            </a:solidFill>
            <a:round/>
            <a:headEnd/>
            <a:tailEnd/>
          </a:ln>
          <a:scene3d>
            <a:camera prst="orthographicFront"/>
            <a:lightRig rig="threePt" dir="t">
              <a:rot lat="0" lon="0" rev="0"/>
            </a:lightRig>
          </a:scene3d>
        </p:spPr>
        <p:txBody>
          <a:bodyPr/>
          <a:lstStyle/>
          <a:p>
            <a:endParaRPr lang="en-US"/>
          </a:p>
        </p:txBody>
      </p:sp>
      <p:sp>
        <p:nvSpPr>
          <p:cNvPr id="117" name="Left Arrow 116"/>
          <p:cNvSpPr/>
          <p:nvPr/>
        </p:nvSpPr>
        <p:spPr>
          <a:xfrm>
            <a:off x="2874195" y="3676450"/>
            <a:ext cx="3753522" cy="848249"/>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rPr>
              <a:t>62% of total 2011 FDI in the U.S. came from the EU</a:t>
            </a:r>
            <a:endParaRPr lang="en-US" sz="1400" dirty="0">
              <a:ln w="0"/>
              <a:solidFill>
                <a:schemeClr val="tx1"/>
              </a:solidFill>
            </a:endParaRPr>
          </a:p>
        </p:txBody>
      </p:sp>
      <p:sp>
        <p:nvSpPr>
          <p:cNvPr id="113" name="TextBox 112"/>
          <p:cNvSpPr txBox="1"/>
          <p:nvPr/>
        </p:nvSpPr>
        <p:spPr>
          <a:xfrm>
            <a:off x="683568" y="5877272"/>
            <a:ext cx="7488832" cy="430887"/>
          </a:xfrm>
          <a:prstGeom prst="rect">
            <a:avLst/>
          </a:prstGeom>
          <a:noFill/>
        </p:spPr>
        <p:txBody>
          <a:bodyPr wrap="square" rtlCol="0">
            <a:spAutoFit/>
          </a:bodyPr>
          <a:lstStyle/>
          <a:p>
            <a:r>
              <a:rPr lang="en-US" sz="1100" dirty="0" smtClean="0"/>
              <a:t>Source:  BEA; Hamilton, Daniel S., and Joseph P. Quinlan, The </a:t>
            </a:r>
          </a:p>
          <a:p>
            <a:r>
              <a:rPr lang="en-US" sz="1100" dirty="0" smtClean="0"/>
              <a:t>Transatlantic Economy 2014. Center for Transatlantic Relations, 2014.</a:t>
            </a:r>
            <a:endParaRPr lang="en-US" sz="1100" dirty="0"/>
          </a:p>
        </p:txBody>
      </p:sp>
      <p:sp>
        <p:nvSpPr>
          <p:cNvPr id="114" name="TextBox 113"/>
          <p:cNvSpPr txBox="1"/>
          <p:nvPr/>
        </p:nvSpPr>
        <p:spPr>
          <a:xfrm>
            <a:off x="467544" y="6453336"/>
            <a:ext cx="8208912" cy="276999"/>
          </a:xfrm>
          <a:prstGeom prst="rect">
            <a:avLst/>
          </a:prstGeom>
          <a:noFill/>
        </p:spPr>
        <p:txBody>
          <a:bodyPr wrap="square" rtlCol="0">
            <a:spAutoFit/>
          </a:bodyPr>
          <a:lstStyle/>
          <a:p>
            <a:pPr algn="ctr"/>
            <a:r>
              <a:rPr lang="en-US" sz="1200" dirty="0" smtClean="0">
                <a:solidFill>
                  <a:srgbClr val="002060"/>
                </a:solidFill>
              </a:rPr>
              <a:t>Prepared by the Trans-Atlantic Business Council (TABC)</a:t>
            </a:r>
            <a:endParaRPr lang="en-US" sz="1200" dirty="0">
              <a:solidFill>
                <a:srgbClr val="002060"/>
              </a:solidFill>
            </a:endParaRPr>
          </a:p>
        </p:txBody>
      </p:sp>
    </p:spTree>
    <p:extLst>
      <p:ext uri="{BB962C8B-B14F-4D97-AF65-F5344CB8AC3E}">
        <p14:creationId xmlns:p14="http://schemas.microsoft.com/office/powerpoint/2010/main" val="3438589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332656"/>
            <a:ext cx="8229600" cy="990600"/>
          </a:xfrm>
        </p:spPr>
        <p:txBody>
          <a:bodyPr>
            <a:noAutofit/>
          </a:bodyPr>
          <a:lstStyle/>
          <a:p>
            <a:r>
              <a:rPr lang="en-US" sz="2800" dirty="0" smtClean="0"/>
              <a:t>The U.S.-EU Economic Relationship:  </a:t>
            </a:r>
            <a:br>
              <a:rPr lang="en-US" sz="2800" dirty="0" smtClean="0"/>
            </a:br>
            <a:r>
              <a:rPr lang="en-US" sz="2800" dirty="0" smtClean="0"/>
              <a:t>A Comparison of Potential Free Trade Agreements</a:t>
            </a:r>
            <a:endParaRPr lang="en-US" sz="28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641247710"/>
              </p:ext>
            </p:extLst>
          </p:nvPr>
        </p:nvGraphicFramePr>
        <p:xfrm>
          <a:off x="215516" y="1556792"/>
          <a:ext cx="8712968" cy="4622920"/>
        </p:xfrm>
        <a:graphic>
          <a:graphicData uri="http://schemas.openxmlformats.org/drawingml/2006/table">
            <a:tbl>
              <a:tblPr firstRow="1" bandRow="1">
                <a:tableStyleId>{46F890A9-2807-4EBB-B81D-B2AA78EC7F39}</a:tableStyleId>
              </a:tblPr>
              <a:tblGrid>
                <a:gridCol w="4608512"/>
                <a:gridCol w="1512168"/>
                <a:gridCol w="1296144"/>
                <a:gridCol w="1296144"/>
              </a:tblGrid>
              <a:tr h="346171">
                <a:tc gridSpan="4">
                  <a:txBody>
                    <a:bodyPr/>
                    <a:lstStyle/>
                    <a:p>
                      <a:pPr algn="ctr"/>
                      <a:r>
                        <a:rPr lang="en-US" sz="1700" dirty="0" smtClean="0"/>
                        <a:t>Percent of World Total</a:t>
                      </a:r>
                      <a:endParaRPr lang="en-US" sz="1700" dirty="0"/>
                    </a:p>
                  </a:txBody>
                  <a:tcPr>
                    <a:solidFill>
                      <a:schemeClr val="tx2"/>
                    </a:solidFill>
                  </a:tcPr>
                </a:tc>
                <a:tc hMerge="1">
                  <a:txBody>
                    <a:bodyPr/>
                    <a:lstStyle/>
                    <a:p>
                      <a:pPr algn="ctr"/>
                      <a:endParaRPr lang="en-US" sz="1700" dirty="0"/>
                    </a:p>
                  </a:txBody>
                  <a:tcPr/>
                </a:tc>
                <a:tc hMerge="1">
                  <a:txBody>
                    <a:bodyPr/>
                    <a:lstStyle/>
                    <a:p>
                      <a:endParaRPr lang="en-US" dirty="0"/>
                    </a:p>
                  </a:txBody>
                  <a:tcPr/>
                </a:tc>
                <a:tc hMerge="1">
                  <a:txBody>
                    <a:bodyPr/>
                    <a:lstStyle/>
                    <a:p>
                      <a:endParaRPr lang="en-US" dirty="0"/>
                    </a:p>
                  </a:txBody>
                  <a:tcPr/>
                </a:tc>
              </a:tr>
              <a:tr h="346171">
                <a:tc>
                  <a:txBody>
                    <a:bodyPr/>
                    <a:lstStyle/>
                    <a:p>
                      <a:endParaRPr lang="en-US" sz="1700" dirty="0">
                        <a:solidFill>
                          <a:schemeClr val="bg1"/>
                        </a:solidFill>
                      </a:endParaRPr>
                    </a:p>
                  </a:txBody>
                  <a:tcPr>
                    <a:solidFill>
                      <a:schemeClr val="accent1"/>
                    </a:solidFill>
                  </a:tcPr>
                </a:tc>
                <a:tc>
                  <a:txBody>
                    <a:bodyPr/>
                    <a:lstStyle/>
                    <a:p>
                      <a:pPr algn="ctr"/>
                      <a:r>
                        <a:rPr lang="en-US" sz="1700" dirty="0" smtClean="0">
                          <a:solidFill>
                            <a:schemeClr val="bg1"/>
                          </a:solidFill>
                        </a:rPr>
                        <a:t>TTIP</a:t>
                      </a:r>
                      <a:endParaRPr lang="en-US" sz="1700" dirty="0">
                        <a:solidFill>
                          <a:schemeClr val="bg1"/>
                        </a:solidFill>
                      </a:endParaRPr>
                    </a:p>
                  </a:txBody>
                  <a:tcPr>
                    <a:solidFill>
                      <a:schemeClr val="accent1"/>
                    </a:solidFill>
                  </a:tcPr>
                </a:tc>
                <a:tc>
                  <a:txBody>
                    <a:bodyPr/>
                    <a:lstStyle/>
                    <a:p>
                      <a:pPr algn="ctr"/>
                      <a:r>
                        <a:rPr lang="en-US" sz="1700" dirty="0" smtClean="0">
                          <a:solidFill>
                            <a:schemeClr val="bg1"/>
                          </a:solidFill>
                        </a:rPr>
                        <a:t>TPP</a:t>
                      </a:r>
                      <a:endParaRPr lang="en-US" sz="1700" dirty="0">
                        <a:solidFill>
                          <a:schemeClr val="bg1"/>
                        </a:solidFill>
                      </a:endParaRPr>
                    </a:p>
                  </a:txBody>
                  <a:tcPr>
                    <a:solidFill>
                      <a:schemeClr val="accent1"/>
                    </a:solidFill>
                  </a:tcPr>
                </a:tc>
                <a:tc>
                  <a:txBody>
                    <a:bodyPr/>
                    <a:lstStyle/>
                    <a:p>
                      <a:pPr algn="ctr"/>
                      <a:r>
                        <a:rPr lang="en-US" sz="1700" dirty="0" smtClean="0">
                          <a:solidFill>
                            <a:schemeClr val="bg1"/>
                          </a:solidFill>
                        </a:rPr>
                        <a:t>NAFTA</a:t>
                      </a:r>
                      <a:endParaRPr lang="en-US" sz="1700" dirty="0">
                        <a:solidFill>
                          <a:schemeClr val="bg1"/>
                        </a:solidFill>
                      </a:endParaRPr>
                    </a:p>
                  </a:txBody>
                  <a:tcPr>
                    <a:solidFill>
                      <a:schemeClr val="accent1"/>
                    </a:solidFill>
                  </a:tcPr>
                </a:tc>
              </a:tr>
              <a:tr h="491036">
                <a:tc>
                  <a:txBody>
                    <a:bodyPr/>
                    <a:lstStyle/>
                    <a:p>
                      <a:pPr algn="l" fontAlgn="b"/>
                      <a:r>
                        <a:rPr lang="en-US" sz="1600" b="0" i="0" u="none" strike="noStrike" dirty="0">
                          <a:solidFill>
                            <a:srgbClr val="000000"/>
                          </a:solidFill>
                          <a:latin typeface="Calibri"/>
                        </a:rPr>
                        <a:t>GDP (Purchasing Power Parity)</a:t>
                      </a:r>
                    </a:p>
                  </a:txBody>
                  <a:tcPr marL="9525" marR="9525" marT="9525" marB="0" anchor="b"/>
                </a:tc>
                <a:tc>
                  <a:txBody>
                    <a:bodyPr/>
                    <a:lstStyle/>
                    <a:p>
                      <a:pPr algn="ctr" fontAlgn="b"/>
                      <a:r>
                        <a:rPr lang="en-US" sz="1600" b="0" i="0" u="none" strike="noStrike" dirty="0" smtClean="0">
                          <a:solidFill>
                            <a:srgbClr val="000000"/>
                          </a:solidFill>
                          <a:latin typeface="Calibri"/>
                        </a:rPr>
                        <a:t>19.2%</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12.9%</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a:solidFill>
                            <a:srgbClr val="000000"/>
                          </a:solidFill>
                          <a:latin typeface="Calibri"/>
                        </a:rPr>
                        <a:t>3.9%</a:t>
                      </a:r>
                    </a:p>
                  </a:txBody>
                  <a:tcPr marL="9525" marR="9525" marT="9525" marB="0" anchor="b"/>
                </a:tc>
              </a:tr>
              <a:tr h="303717">
                <a:tc>
                  <a:txBody>
                    <a:bodyPr/>
                    <a:lstStyle/>
                    <a:p>
                      <a:pPr algn="l" fontAlgn="b"/>
                      <a:r>
                        <a:rPr lang="en-US" sz="1600" b="0" i="0" u="none" strike="noStrike">
                          <a:solidFill>
                            <a:srgbClr val="000000"/>
                          </a:solidFill>
                          <a:latin typeface="Calibri"/>
                        </a:rPr>
                        <a:t>Population</a:t>
                      </a:r>
                    </a:p>
                  </a:txBody>
                  <a:tcPr marL="9525" marR="9525" marT="9525" marB="0" anchor="b"/>
                </a:tc>
                <a:tc>
                  <a:txBody>
                    <a:bodyPr/>
                    <a:lstStyle/>
                    <a:p>
                      <a:pPr algn="ctr" fontAlgn="b"/>
                      <a:r>
                        <a:rPr lang="en-US" sz="1600" b="0" i="0" u="none" strike="noStrike" dirty="0">
                          <a:solidFill>
                            <a:srgbClr val="000000"/>
                          </a:solidFill>
                          <a:latin typeface="Calibri"/>
                        </a:rPr>
                        <a:t>7.2%</a:t>
                      </a:r>
                    </a:p>
                  </a:txBody>
                  <a:tcPr marL="9525" marR="9525" marT="9525" marB="0" anchor="b"/>
                </a:tc>
                <a:tc>
                  <a:txBody>
                    <a:bodyPr/>
                    <a:lstStyle/>
                    <a:p>
                      <a:pPr algn="ctr" fontAlgn="b"/>
                      <a:r>
                        <a:rPr lang="en-US" sz="1600" b="0" i="0" u="none" strike="noStrike" dirty="0" smtClean="0">
                          <a:solidFill>
                            <a:srgbClr val="000000"/>
                          </a:solidFill>
                          <a:latin typeface="Calibri"/>
                        </a:rPr>
                        <a:t>6.8%</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2.2%</a:t>
                      </a:r>
                      <a:endParaRPr lang="en-US" sz="1600" b="0" i="0" u="none" strike="noStrike" dirty="0">
                        <a:solidFill>
                          <a:srgbClr val="000000"/>
                        </a:solidFill>
                        <a:latin typeface="Calibri"/>
                      </a:endParaRPr>
                    </a:p>
                  </a:txBody>
                  <a:tcPr marL="9525" marR="9525" marT="9525" marB="0" anchor="b"/>
                </a:tc>
              </a:tr>
              <a:tr h="303717">
                <a:tc>
                  <a:txBody>
                    <a:bodyPr/>
                    <a:lstStyle/>
                    <a:p>
                      <a:pPr algn="l" fontAlgn="b"/>
                      <a:r>
                        <a:rPr lang="en-US" sz="1600" b="0" i="0" u="none" strike="noStrike">
                          <a:solidFill>
                            <a:srgbClr val="000000"/>
                          </a:solidFill>
                          <a:latin typeface="Calibri"/>
                        </a:rPr>
                        <a:t>Per Capita Income ($)</a:t>
                      </a:r>
                    </a:p>
                  </a:txBody>
                  <a:tcPr marL="9525" marR="9525" marT="9525" marB="0" anchor="b"/>
                </a:tc>
                <a:tc>
                  <a:txBody>
                    <a:bodyPr/>
                    <a:lstStyle/>
                    <a:p>
                      <a:pPr algn="ctr" fontAlgn="b"/>
                      <a:r>
                        <a:rPr lang="en-US" sz="1600" b="0" i="0" u="none" strike="noStrike" dirty="0" smtClean="0">
                          <a:solidFill>
                            <a:srgbClr val="000000"/>
                          </a:solidFill>
                          <a:latin typeface="Calibri"/>
                        </a:rPr>
                        <a:t> 32,797     </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24,587</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19,262 </a:t>
                      </a:r>
                      <a:endParaRPr lang="en-US" sz="1600" b="0" i="0" u="none" strike="noStrike" dirty="0">
                        <a:solidFill>
                          <a:srgbClr val="000000"/>
                        </a:solidFill>
                        <a:latin typeface="Calibri"/>
                      </a:endParaRPr>
                    </a:p>
                  </a:txBody>
                  <a:tcPr marL="9525" marR="9525" marT="9525" marB="0" anchor="b"/>
                </a:tc>
              </a:tr>
              <a:tr h="303717">
                <a:tc>
                  <a:txBody>
                    <a:bodyPr/>
                    <a:lstStyle/>
                    <a:p>
                      <a:pPr algn="l" fontAlgn="b"/>
                      <a:r>
                        <a:rPr lang="en-US" sz="1600" b="0" i="0" u="none" strike="noStrike" dirty="0" smtClean="0">
                          <a:solidFill>
                            <a:srgbClr val="000000"/>
                          </a:solidFill>
                          <a:latin typeface="Calibri"/>
                        </a:rPr>
                        <a:t>Personal Consumption Exp.</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23.2</a:t>
                      </a:r>
                      <a:r>
                        <a:rPr lang="en-US" sz="1600" b="0" i="0" u="none" strike="noStrike" dirty="0">
                          <a:solidFill>
                            <a:srgbClr val="000000"/>
                          </a:solidFill>
                          <a:latin typeface="Calibri"/>
                        </a:rPr>
                        <a:t>%</a:t>
                      </a:r>
                    </a:p>
                  </a:txBody>
                  <a:tcPr marL="9525" marR="9525" marT="9525" marB="0" anchor="b"/>
                </a:tc>
                <a:tc>
                  <a:txBody>
                    <a:bodyPr/>
                    <a:lstStyle/>
                    <a:p>
                      <a:pPr algn="ctr" fontAlgn="b"/>
                      <a:r>
                        <a:rPr lang="en-US" sz="1600" b="0" i="0" u="none" strike="noStrike" dirty="0" smtClean="0">
                          <a:solidFill>
                            <a:srgbClr val="000000"/>
                          </a:solidFill>
                          <a:latin typeface="Calibri"/>
                        </a:rPr>
                        <a:t>16.9%</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a:solidFill>
                            <a:srgbClr val="000000"/>
                          </a:solidFill>
                          <a:latin typeface="Calibri"/>
                        </a:rPr>
                        <a:t>4.3%</a:t>
                      </a:r>
                    </a:p>
                  </a:txBody>
                  <a:tcPr marL="9525" marR="9525" marT="9525" marB="0" anchor="b"/>
                </a:tc>
              </a:tr>
              <a:tr h="303717">
                <a:tc>
                  <a:txBody>
                    <a:bodyPr/>
                    <a:lstStyle/>
                    <a:p>
                      <a:pPr algn="l" fontAlgn="b"/>
                      <a:r>
                        <a:rPr lang="en-US" sz="1600" b="0" i="0" u="none" strike="noStrike">
                          <a:solidFill>
                            <a:srgbClr val="000000"/>
                          </a:solidFill>
                          <a:latin typeface="Calibri"/>
                        </a:rPr>
                        <a:t>Exports</a:t>
                      </a:r>
                    </a:p>
                  </a:txBody>
                  <a:tcPr marL="9525" marR="9525" marT="9525" marB="0" anchor="b"/>
                </a:tc>
                <a:tc>
                  <a:txBody>
                    <a:bodyPr/>
                    <a:lstStyle/>
                    <a:p>
                      <a:pPr algn="ctr" fontAlgn="b"/>
                      <a:r>
                        <a:rPr lang="en-US" sz="1600" b="0" i="0" u="none" strike="noStrike" dirty="0" smtClean="0">
                          <a:solidFill>
                            <a:srgbClr val="000000"/>
                          </a:solidFill>
                          <a:latin typeface="Calibri"/>
                        </a:rPr>
                        <a:t>31.3%</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15.7%</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4.6%</a:t>
                      </a:r>
                      <a:endParaRPr lang="en-US" sz="1600" b="0" i="0" u="none" strike="noStrike" dirty="0">
                        <a:solidFill>
                          <a:srgbClr val="000000"/>
                        </a:solidFill>
                        <a:latin typeface="Calibri"/>
                      </a:endParaRPr>
                    </a:p>
                  </a:txBody>
                  <a:tcPr marL="9525" marR="9525" marT="9525" marB="0" anchor="b"/>
                </a:tc>
              </a:tr>
              <a:tr h="303717">
                <a:tc>
                  <a:txBody>
                    <a:bodyPr/>
                    <a:lstStyle/>
                    <a:p>
                      <a:pPr algn="l" fontAlgn="b"/>
                      <a:r>
                        <a:rPr lang="en-US" sz="1600" b="0" i="0" u="none" strike="noStrike">
                          <a:solidFill>
                            <a:srgbClr val="000000"/>
                          </a:solidFill>
                          <a:latin typeface="Calibri"/>
                        </a:rPr>
                        <a:t>Imports</a:t>
                      </a:r>
                    </a:p>
                  </a:txBody>
                  <a:tcPr marL="9525" marR="9525" marT="9525" marB="0" anchor="b"/>
                </a:tc>
                <a:tc>
                  <a:txBody>
                    <a:bodyPr/>
                    <a:lstStyle/>
                    <a:p>
                      <a:pPr algn="ctr" fontAlgn="b"/>
                      <a:r>
                        <a:rPr lang="en-US" sz="1600" b="0" i="0" u="none" strike="noStrike" dirty="0" smtClean="0">
                          <a:solidFill>
                            <a:srgbClr val="000000"/>
                          </a:solidFill>
                          <a:latin typeface="Calibri"/>
                        </a:rPr>
                        <a:t>31.1</a:t>
                      </a:r>
                      <a:r>
                        <a:rPr lang="en-US" sz="1600" b="0" i="0" u="none" strike="noStrike" dirty="0">
                          <a:solidFill>
                            <a:srgbClr val="000000"/>
                          </a:solidFill>
                          <a:latin typeface="Calibri"/>
                        </a:rPr>
                        <a:t>%</a:t>
                      </a:r>
                    </a:p>
                  </a:txBody>
                  <a:tcPr marL="9525" marR="9525" marT="9525" marB="0" anchor="b"/>
                </a:tc>
                <a:tc>
                  <a:txBody>
                    <a:bodyPr/>
                    <a:lstStyle/>
                    <a:p>
                      <a:pPr algn="ctr" fontAlgn="b"/>
                      <a:r>
                        <a:rPr lang="en-US" sz="1600" b="0" i="0" u="none" strike="noStrike" dirty="0" smtClean="0">
                          <a:solidFill>
                            <a:srgbClr val="000000"/>
                          </a:solidFill>
                          <a:latin typeface="Calibri"/>
                        </a:rPr>
                        <a:t>15.9%</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5.0%</a:t>
                      </a:r>
                      <a:endParaRPr lang="en-US" sz="1600" b="0" i="0" u="none" strike="noStrike" dirty="0">
                        <a:solidFill>
                          <a:srgbClr val="000000"/>
                        </a:solidFill>
                        <a:latin typeface="Calibri"/>
                      </a:endParaRPr>
                    </a:p>
                  </a:txBody>
                  <a:tcPr marL="9525" marR="9525" marT="9525" marB="0" anchor="b"/>
                </a:tc>
              </a:tr>
              <a:tr h="313674">
                <a:tc>
                  <a:txBody>
                    <a:bodyPr/>
                    <a:lstStyle/>
                    <a:p>
                      <a:pPr algn="l" fontAlgn="b"/>
                      <a:r>
                        <a:rPr lang="en-US" sz="1600" b="0" i="0" u="none" strike="noStrike" dirty="0">
                          <a:solidFill>
                            <a:srgbClr val="000000"/>
                          </a:solidFill>
                          <a:latin typeface="Calibri"/>
                        </a:rPr>
                        <a:t>U.S. Outward FDI Stock to</a:t>
                      </a:r>
                      <a:r>
                        <a:rPr lang="en-US" sz="1600" b="0" i="0" u="none" strike="noStrike" dirty="0" smtClean="0">
                          <a:solidFill>
                            <a:srgbClr val="000000"/>
                          </a:solidFill>
                          <a:latin typeface="Calibri"/>
                        </a:rPr>
                        <a:t>… (% U.S.</a:t>
                      </a:r>
                      <a:r>
                        <a:rPr lang="en-US" sz="1600" b="0" i="0" u="none" strike="noStrike" baseline="0" dirty="0" smtClean="0">
                          <a:solidFill>
                            <a:srgbClr val="000000"/>
                          </a:solidFill>
                          <a:latin typeface="Calibri"/>
                        </a:rPr>
                        <a:t> Total)</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50.3%</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21.0%</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10.2%</a:t>
                      </a:r>
                      <a:endParaRPr lang="en-US" sz="1600" b="0" i="0" u="none" strike="noStrike" dirty="0">
                        <a:solidFill>
                          <a:srgbClr val="000000"/>
                        </a:solidFill>
                        <a:latin typeface="Calibri"/>
                      </a:endParaRPr>
                    </a:p>
                  </a:txBody>
                  <a:tcPr marL="9525" marR="9525" marT="9525" marB="0" anchor="b"/>
                </a:tc>
              </a:tr>
              <a:tr h="360040">
                <a:tc>
                  <a:txBody>
                    <a:bodyPr/>
                    <a:lstStyle/>
                    <a:p>
                      <a:pPr algn="l" fontAlgn="b"/>
                      <a:r>
                        <a:rPr lang="en-US" sz="1600" b="0" i="0" u="none" strike="noStrike" dirty="0">
                          <a:solidFill>
                            <a:srgbClr val="000000"/>
                          </a:solidFill>
                          <a:latin typeface="Calibri"/>
                        </a:rPr>
                        <a:t>U.S. Inward FDI Stock from</a:t>
                      </a:r>
                      <a:r>
                        <a:rPr lang="en-US" sz="1600" b="0" i="0" u="none" strike="noStrike" dirty="0" smtClean="0">
                          <a:solidFill>
                            <a:srgbClr val="000000"/>
                          </a:solidFill>
                          <a:latin typeface="Calibri"/>
                        </a:rPr>
                        <a:t>… (% U.S. Total)</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61.9%</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23.4%</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9.1%</a:t>
                      </a:r>
                      <a:endParaRPr lang="en-US" sz="1600" b="0" i="0" u="none" strike="noStrike" dirty="0">
                        <a:solidFill>
                          <a:srgbClr val="000000"/>
                        </a:solidFill>
                        <a:latin typeface="Calibri"/>
                      </a:endParaRPr>
                    </a:p>
                  </a:txBody>
                  <a:tcPr marL="9525" marR="9525" marT="9525" marB="0" anchor="b"/>
                </a:tc>
              </a:tr>
              <a:tr h="360040">
                <a:tc>
                  <a:txBody>
                    <a:bodyPr/>
                    <a:lstStyle/>
                    <a:p>
                      <a:pPr algn="l" fontAlgn="b"/>
                      <a:r>
                        <a:rPr lang="en-US" sz="1600" b="0" i="0" u="none" strike="noStrike" dirty="0">
                          <a:solidFill>
                            <a:srgbClr val="000000"/>
                          </a:solidFill>
                          <a:latin typeface="Calibri"/>
                        </a:rPr>
                        <a:t>U.S. FDI Income Earned </a:t>
                      </a:r>
                      <a:r>
                        <a:rPr lang="en-US" sz="1600" b="0" i="0" u="none" strike="noStrike" dirty="0" smtClean="0">
                          <a:solidFill>
                            <a:srgbClr val="000000"/>
                          </a:solidFill>
                          <a:latin typeface="Calibri"/>
                        </a:rPr>
                        <a:t>Abroad (% U.S. Total)</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43.6%</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21.4%</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9.8%</a:t>
                      </a:r>
                      <a:endParaRPr lang="en-US" sz="1600" b="0" i="0" u="none" strike="noStrike" dirty="0">
                        <a:solidFill>
                          <a:srgbClr val="000000"/>
                        </a:solidFill>
                        <a:latin typeface="Calibri"/>
                      </a:endParaRPr>
                    </a:p>
                  </a:txBody>
                  <a:tcPr marL="9525" marR="9525" marT="9525" marB="0" anchor="b"/>
                </a:tc>
              </a:tr>
              <a:tr h="288032">
                <a:tc>
                  <a:txBody>
                    <a:bodyPr/>
                    <a:lstStyle/>
                    <a:p>
                      <a:pPr algn="l" fontAlgn="b"/>
                      <a:r>
                        <a:rPr lang="en-US" sz="1600" b="0" i="0" u="none" strike="noStrike" dirty="0">
                          <a:solidFill>
                            <a:srgbClr val="000000"/>
                          </a:solidFill>
                          <a:latin typeface="Calibri"/>
                        </a:rPr>
                        <a:t>Foreign Affiliate Sales of U.S. MNC's in</a:t>
                      </a:r>
                      <a:r>
                        <a:rPr lang="en-US" sz="1600" b="0" i="0" u="none" strike="noStrike" dirty="0" smtClean="0">
                          <a:solidFill>
                            <a:srgbClr val="000000"/>
                          </a:solidFill>
                          <a:latin typeface="Calibri"/>
                        </a:rPr>
                        <a:t>… (% U.S. Total)</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39.8</a:t>
                      </a:r>
                      <a:r>
                        <a:rPr lang="en-US" sz="1600" b="0" i="0" u="none" strike="noStrike" dirty="0">
                          <a:solidFill>
                            <a:srgbClr val="000000"/>
                          </a:solidFill>
                          <a:latin typeface="Calibri"/>
                        </a:rPr>
                        <a:t>%</a:t>
                      </a:r>
                    </a:p>
                  </a:txBody>
                  <a:tcPr marL="9525" marR="9525" marT="9525" marB="0" anchor="b"/>
                </a:tc>
                <a:tc>
                  <a:txBody>
                    <a:bodyPr/>
                    <a:lstStyle/>
                    <a:p>
                      <a:pPr algn="ctr" fontAlgn="b"/>
                      <a:r>
                        <a:rPr lang="en-US" sz="1600" b="0" i="0" u="none" strike="noStrike" dirty="0" smtClean="0">
                          <a:solidFill>
                            <a:srgbClr val="000000"/>
                          </a:solidFill>
                          <a:latin typeface="Calibri"/>
                        </a:rPr>
                        <a:t>31.0%</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0" i="0" u="none" strike="noStrike" dirty="0" smtClean="0">
                          <a:solidFill>
                            <a:srgbClr val="000000"/>
                          </a:solidFill>
                          <a:latin typeface="Calibri"/>
                        </a:rPr>
                        <a:t>14.6%</a:t>
                      </a:r>
                      <a:endParaRPr lang="en-US" sz="1600" b="0" i="0" u="none" strike="noStrike" dirty="0">
                        <a:solidFill>
                          <a:srgbClr val="000000"/>
                        </a:solidFill>
                        <a:latin typeface="Calibri"/>
                      </a:endParaRPr>
                    </a:p>
                  </a:txBody>
                  <a:tcPr marL="9525" marR="9525" marT="9525" marB="0" anchor="b"/>
                </a:tc>
              </a:tr>
              <a:tr h="590473">
                <a:tc gridSpan="4">
                  <a:txBody>
                    <a:bodyPr/>
                    <a:lstStyle/>
                    <a:p>
                      <a:r>
                        <a:rPr lang="en-US" sz="1000" dirty="0" smtClean="0"/>
                        <a:t>Data Sources: IMF; UN; BEA, Data for 2012, *Data for 2011</a:t>
                      </a:r>
                    </a:p>
                    <a:p>
                      <a:r>
                        <a:rPr lang="en-US" sz="1000" dirty="0" smtClean="0"/>
                        <a:t>Slide Source: Quinlan, J. Center for Transatlantic Relations.  </a:t>
                      </a:r>
                      <a:r>
                        <a:rPr lang="en-US" sz="1000" i="1" dirty="0" smtClean="0"/>
                        <a:t>TTIP: A turning point in EU-US relations?  </a:t>
                      </a:r>
                      <a:r>
                        <a:rPr lang="en-US" sz="1000" dirty="0" smtClean="0"/>
                        <a:t>21 March 2013.</a:t>
                      </a:r>
                    </a:p>
                  </a:txBody>
                  <a:tcPr marL="9525" marR="9525" marT="9525" marB="0" anchor="b"/>
                </a:tc>
                <a:tc hMerge="1">
                  <a:txBody>
                    <a:bodyPr/>
                    <a:lstStyle/>
                    <a:p>
                      <a:pPr algn="ctr" fontAlgn="b"/>
                      <a:endParaRPr lang="en-US" sz="1600" b="0" i="0" u="none" strike="noStrike" dirty="0">
                        <a:solidFill>
                          <a:srgbClr val="000000"/>
                        </a:solidFill>
                        <a:latin typeface="Calibri"/>
                      </a:endParaRPr>
                    </a:p>
                  </a:txBody>
                  <a:tcPr marL="9525" marR="9525" marT="9525" marB="0" anchor="b"/>
                </a:tc>
                <a:tc hMerge="1">
                  <a:txBody>
                    <a:bodyPr/>
                    <a:lstStyle/>
                    <a:p>
                      <a:pPr algn="ctr" fontAlgn="b"/>
                      <a:endParaRPr lang="en-US" sz="1600" b="0" i="0" u="none" strike="noStrike">
                        <a:solidFill>
                          <a:srgbClr val="000000"/>
                        </a:solidFill>
                        <a:latin typeface="Calibri"/>
                      </a:endParaRPr>
                    </a:p>
                  </a:txBody>
                  <a:tcPr marL="9525" marR="9525" marT="9525" marB="0" anchor="b"/>
                </a:tc>
                <a:tc hMerge="1">
                  <a:txBody>
                    <a:bodyPr/>
                    <a:lstStyle/>
                    <a:p>
                      <a:pPr algn="ctr" fontAlgn="b"/>
                      <a:endParaRPr lang="en-US" sz="1600" b="0" i="0" u="none" strike="noStrike" dirty="0">
                        <a:solidFill>
                          <a:srgbClr val="000000"/>
                        </a:solidFill>
                        <a:latin typeface="Calibri"/>
                      </a:endParaRPr>
                    </a:p>
                  </a:txBody>
                  <a:tcPr marL="9525" marR="9525" marT="9525" marB="0" anchor="b"/>
                </a:tc>
              </a:tr>
            </a:tbl>
          </a:graphicData>
        </a:graphic>
      </p:graphicFrame>
      <p:sp>
        <p:nvSpPr>
          <p:cNvPr id="6" name="TextBox 5"/>
          <p:cNvSpPr txBox="1"/>
          <p:nvPr/>
        </p:nvSpPr>
        <p:spPr>
          <a:xfrm>
            <a:off x="467544" y="6581001"/>
            <a:ext cx="8208912" cy="276999"/>
          </a:xfrm>
          <a:prstGeom prst="rect">
            <a:avLst/>
          </a:prstGeom>
          <a:noFill/>
        </p:spPr>
        <p:txBody>
          <a:bodyPr wrap="square" rtlCol="0">
            <a:spAutoFit/>
          </a:bodyPr>
          <a:lstStyle/>
          <a:p>
            <a:pPr algn="ctr"/>
            <a:r>
              <a:rPr lang="en-US" sz="1200" dirty="0" smtClean="0">
                <a:solidFill>
                  <a:srgbClr val="002060"/>
                </a:solidFill>
              </a:rPr>
              <a:t>Prepared by the Trans-Atlantic Business Council (TABC)</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22A74"/>
                </a:solidFill>
              </a:rPr>
              <a:t>Why TTIP?</a:t>
            </a:r>
            <a:endParaRPr lang="en-US" dirty="0">
              <a:solidFill>
                <a:srgbClr val="222A74"/>
              </a:solidFill>
            </a:endParaRPr>
          </a:p>
        </p:txBody>
      </p:sp>
      <p:sp>
        <p:nvSpPr>
          <p:cNvPr id="4" name="Content Placeholder 3"/>
          <p:cNvSpPr>
            <a:spLocks noGrp="1"/>
          </p:cNvSpPr>
          <p:nvPr>
            <p:ph sz="quarter" idx="1"/>
          </p:nvPr>
        </p:nvSpPr>
        <p:spPr>
          <a:xfrm>
            <a:off x="395536" y="1196752"/>
            <a:ext cx="8363272" cy="4937760"/>
          </a:xfrm>
        </p:spPr>
        <p:txBody>
          <a:bodyPr>
            <a:normAutofit/>
          </a:bodyPr>
          <a:lstStyle/>
          <a:p>
            <a:r>
              <a:rPr lang="en-US" dirty="0" smtClean="0"/>
              <a:t>Jobs and Growth</a:t>
            </a:r>
          </a:p>
          <a:p>
            <a:pPr lvl="1"/>
            <a:r>
              <a:rPr lang="en-US" dirty="0" smtClean="0">
                <a:solidFill>
                  <a:schemeClr val="tx1"/>
                </a:solidFill>
              </a:rPr>
              <a:t>Stimulate greater economic and job growth with improved access to both markets, greater regulatory cooperation</a:t>
            </a:r>
          </a:p>
          <a:p>
            <a:r>
              <a:rPr lang="en-US" dirty="0" smtClean="0"/>
              <a:t>Third Countries</a:t>
            </a:r>
          </a:p>
          <a:p>
            <a:pPr lvl="1"/>
            <a:r>
              <a:rPr lang="en-US" dirty="0" smtClean="0">
                <a:solidFill>
                  <a:schemeClr val="tx1"/>
                </a:solidFill>
              </a:rPr>
              <a:t>Develop globally relevant principles to motivate strengthening of international rules on issues such as state-owned enterprises, intellectual property rights, export restrictions on raw materials, localization requirements, and competition policy</a:t>
            </a:r>
          </a:p>
          <a:p>
            <a:r>
              <a:rPr lang="en-US" dirty="0" smtClean="0"/>
              <a:t>Geostrategic</a:t>
            </a:r>
          </a:p>
          <a:p>
            <a:pPr lvl="1"/>
            <a:r>
              <a:rPr lang="en-US" dirty="0" smtClean="0">
                <a:solidFill>
                  <a:schemeClr val="tx1"/>
                </a:solidFill>
              </a:rPr>
              <a:t>Strengthen the geopolitical relationship between the EU and U.S. </a:t>
            </a:r>
            <a:endParaRPr lang="en-US" dirty="0">
              <a:solidFill>
                <a:schemeClr val="tx1"/>
              </a:solidFill>
            </a:endParaRPr>
          </a:p>
        </p:txBody>
      </p:sp>
      <p:sp>
        <p:nvSpPr>
          <p:cNvPr id="5" name="TextBox 4"/>
          <p:cNvSpPr txBox="1"/>
          <p:nvPr/>
        </p:nvSpPr>
        <p:spPr>
          <a:xfrm>
            <a:off x="467544" y="6453336"/>
            <a:ext cx="8208912" cy="276999"/>
          </a:xfrm>
          <a:prstGeom prst="rect">
            <a:avLst/>
          </a:prstGeom>
          <a:noFill/>
        </p:spPr>
        <p:txBody>
          <a:bodyPr wrap="square" rtlCol="0">
            <a:spAutoFit/>
          </a:bodyPr>
          <a:lstStyle/>
          <a:p>
            <a:pPr algn="ctr"/>
            <a:r>
              <a:rPr lang="en-US" sz="1200" dirty="0" smtClean="0">
                <a:solidFill>
                  <a:srgbClr val="002060"/>
                </a:solidFill>
              </a:rPr>
              <a:t>Prepared by the Trans-Atlantic Business Council (TABC)</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TTIP: Potential Gains for SMEs</a:t>
            </a:r>
            <a:endParaRPr lang="en-US" dirty="0"/>
          </a:p>
        </p:txBody>
      </p:sp>
      <p:sp>
        <p:nvSpPr>
          <p:cNvPr id="4" name="Content Placeholder 3"/>
          <p:cNvSpPr>
            <a:spLocks noGrp="1"/>
          </p:cNvSpPr>
          <p:nvPr>
            <p:ph sz="quarter" idx="1"/>
          </p:nvPr>
        </p:nvSpPr>
        <p:spPr>
          <a:xfrm>
            <a:off x="467544" y="1268760"/>
            <a:ext cx="8352928" cy="4937760"/>
          </a:xfrm>
        </p:spPr>
        <p:txBody>
          <a:bodyPr>
            <a:normAutofit fontScale="92500" lnSpcReduction="10000"/>
          </a:bodyPr>
          <a:lstStyle/>
          <a:p>
            <a:r>
              <a:rPr lang="en-US" b="1" dirty="0" smtClean="0"/>
              <a:t>Tariffs:  </a:t>
            </a:r>
            <a:r>
              <a:rPr lang="en-US" dirty="0" smtClean="0"/>
              <a:t>Removal of tariffs in sectors where they are still relatively high could allow SMEs to sell their products across the Atlantic for the first time.</a:t>
            </a:r>
          </a:p>
          <a:p>
            <a:r>
              <a:rPr lang="en-US" b="1" dirty="0" smtClean="0"/>
              <a:t>Regulatory Issues and Non-Tariff Barriers: </a:t>
            </a:r>
            <a:r>
              <a:rPr lang="en-US" dirty="0" smtClean="0"/>
              <a:t>Compliance with “behind the border” barriers can be resource intensive and disproportionately affect SMEs.</a:t>
            </a:r>
          </a:p>
          <a:p>
            <a:r>
              <a:rPr lang="en-US" b="1" dirty="0" smtClean="0"/>
              <a:t>E-Commerce:  </a:t>
            </a:r>
            <a:r>
              <a:rPr lang="en-US" dirty="0" smtClean="0"/>
              <a:t>Provisions that promote the duty-free treatment of digital products and consumer access to services and applications of their choice on the internet can help SME retailers and service providers thrive in the online marketplace.</a:t>
            </a:r>
          </a:p>
          <a:p>
            <a:r>
              <a:rPr lang="en-US" b="1" dirty="0" smtClean="0"/>
              <a:t>Services:  </a:t>
            </a:r>
            <a:r>
              <a:rPr lang="en-US" dirty="0" smtClean="0"/>
              <a:t>Smaller service providers would benefit from the improved legal certainty and new market access</a:t>
            </a:r>
          </a:p>
          <a:p>
            <a:endParaRPr lang="en-US" dirty="0" smtClean="0"/>
          </a:p>
          <a:p>
            <a:endParaRPr lang="en-US" dirty="0"/>
          </a:p>
        </p:txBody>
      </p:sp>
      <p:sp>
        <p:nvSpPr>
          <p:cNvPr id="6" name="TextBox 5"/>
          <p:cNvSpPr txBox="1"/>
          <p:nvPr/>
        </p:nvSpPr>
        <p:spPr>
          <a:xfrm>
            <a:off x="539552" y="6093296"/>
            <a:ext cx="7776864" cy="261610"/>
          </a:xfrm>
          <a:prstGeom prst="rect">
            <a:avLst/>
          </a:prstGeom>
          <a:noFill/>
        </p:spPr>
        <p:txBody>
          <a:bodyPr wrap="square" rtlCol="0">
            <a:spAutoFit/>
          </a:bodyPr>
          <a:lstStyle/>
          <a:p>
            <a:r>
              <a:rPr lang="en-US" sz="1100" dirty="0" smtClean="0"/>
              <a:t>Source: EU/U.S. Joint Document titled:  “TTIP:  The Opportunities for Small and Medium-Sized Enterprises”</a:t>
            </a:r>
            <a:endParaRPr lang="en-US" sz="1100" dirty="0"/>
          </a:p>
        </p:txBody>
      </p:sp>
      <p:sp>
        <p:nvSpPr>
          <p:cNvPr id="7" name="TextBox 6"/>
          <p:cNvSpPr txBox="1"/>
          <p:nvPr/>
        </p:nvSpPr>
        <p:spPr>
          <a:xfrm>
            <a:off x="467544" y="6453336"/>
            <a:ext cx="8208912" cy="276999"/>
          </a:xfrm>
          <a:prstGeom prst="rect">
            <a:avLst/>
          </a:prstGeom>
          <a:noFill/>
        </p:spPr>
        <p:txBody>
          <a:bodyPr wrap="square" rtlCol="0">
            <a:spAutoFit/>
          </a:bodyPr>
          <a:lstStyle/>
          <a:p>
            <a:pPr algn="ctr"/>
            <a:r>
              <a:rPr lang="en-US" sz="1200" dirty="0" smtClean="0">
                <a:solidFill>
                  <a:srgbClr val="002060"/>
                </a:solidFill>
              </a:rPr>
              <a:t>Prepared by the Trans-Atlantic Business Council (TABC)</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TTIP: Potential Gains for SMEs</a:t>
            </a:r>
            <a:endParaRPr lang="en-US" dirty="0"/>
          </a:p>
        </p:txBody>
      </p:sp>
      <p:sp>
        <p:nvSpPr>
          <p:cNvPr id="4" name="Content Placeholder 3"/>
          <p:cNvSpPr>
            <a:spLocks noGrp="1"/>
          </p:cNvSpPr>
          <p:nvPr>
            <p:ph sz="quarter" idx="1"/>
          </p:nvPr>
        </p:nvSpPr>
        <p:spPr>
          <a:xfrm>
            <a:off x="467544" y="1340768"/>
            <a:ext cx="8363272" cy="4937760"/>
          </a:xfrm>
        </p:spPr>
        <p:txBody>
          <a:bodyPr>
            <a:normAutofit fontScale="92500" lnSpcReduction="10000"/>
          </a:bodyPr>
          <a:lstStyle/>
          <a:p>
            <a:r>
              <a:rPr lang="en-US" b="1" dirty="0" smtClean="0"/>
              <a:t>Intellectual Property Rights (IPR):  </a:t>
            </a:r>
            <a:r>
              <a:rPr lang="en-US" dirty="0" smtClean="0"/>
              <a:t>TTIP will reaffirm a shared commitment to strong IPR protection and </a:t>
            </a:r>
            <a:r>
              <a:rPr lang="en-US" dirty="0"/>
              <a:t>enforcement which SMEs need </a:t>
            </a:r>
            <a:r>
              <a:rPr lang="en-US" dirty="0" smtClean="0"/>
              <a:t>as they </a:t>
            </a:r>
            <a:r>
              <a:rPr lang="en-US" dirty="0"/>
              <a:t>are often highly vulnerable to infringement. </a:t>
            </a:r>
            <a:endParaRPr lang="en-US" dirty="0" smtClean="0"/>
          </a:p>
          <a:p>
            <a:r>
              <a:rPr lang="en-US" b="1" dirty="0" smtClean="0"/>
              <a:t>Government Procurement (GP): </a:t>
            </a:r>
            <a:r>
              <a:rPr lang="en-US" dirty="0" smtClean="0"/>
              <a:t>Improved transparency of and access to GP markets benefits SMEs. </a:t>
            </a:r>
          </a:p>
          <a:p>
            <a:r>
              <a:rPr lang="en-US" b="1" dirty="0" smtClean="0"/>
              <a:t>Customs/Trade Facilitation: </a:t>
            </a:r>
            <a:r>
              <a:rPr lang="en-US" dirty="0" smtClean="0"/>
              <a:t>Lower costs, more transparency, and less red tape at borders make it easier for SMEs to participate in transatlantic trade .</a:t>
            </a:r>
          </a:p>
          <a:p>
            <a:r>
              <a:rPr lang="en-US" b="1" dirty="0" smtClean="0"/>
              <a:t>Gains Through Value Chains:  </a:t>
            </a:r>
            <a:r>
              <a:rPr lang="en-US" dirty="0" smtClean="0"/>
              <a:t>SMEs who are not yet exporting outside of their home market directly would still benefit from TTIP by selling intermediate goods and services to companies that do trade across the Atlantic.</a:t>
            </a:r>
          </a:p>
          <a:p>
            <a:endParaRPr lang="en-US" dirty="0" smtClean="0"/>
          </a:p>
          <a:p>
            <a:endParaRPr lang="en-US" dirty="0"/>
          </a:p>
        </p:txBody>
      </p:sp>
      <p:sp>
        <p:nvSpPr>
          <p:cNvPr id="5" name="TextBox 4"/>
          <p:cNvSpPr txBox="1"/>
          <p:nvPr/>
        </p:nvSpPr>
        <p:spPr>
          <a:xfrm>
            <a:off x="539552" y="6093296"/>
            <a:ext cx="7776864" cy="261610"/>
          </a:xfrm>
          <a:prstGeom prst="rect">
            <a:avLst/>
          </a:prstGeom>
          <a:noFill/>
        </p:spPr>
        <p:txBody>
          <a:bodyPr wrap="square" rtlCol="0">
            <a:spAutoFit/>
          </a:bodyPr>
          <a:lstStyle/>
          <a:p>
            <a:r>
              <a:rPr lang="en-US" sz="1100" dirty="0" smtClean="0"/>
              <a:t>Source: EU/U.S. Joint Document titled:  “TTIP:  The Opportunities for Small and Medium-Sized Enterprises”</a:t>
            </a:r>
            <a:endParaRPr lang="en-US" sz="1100" dirty="0"/>
          </a:p>
        </p:txBody>
      </p:sp>
      <p:sp>
        <p:nvSpPr>
          <p:cNvPr id="6" name="TextBox 5"/>
          <p:cNvSpPr txBox="1"/>
          <p:nvPr/>
        </p:nvSpPr>
        <p:spPr>
          <a:xfrm>
            <a:off x="467544" y="6453336"/>
            <a:ext cx="8208912" cy="276999"/>
          </a:xfrm>
          <a:prstGeom prst="rect">
            <a:avLst/>
          </a:prstGeom>
          <a:noFill/>
        </p:spPr>
        <p:txBody>
          <a:bodyPr wrap="square" rtlCol="0">
            <a:spAutoFit/>
          </a:bodyPr>
          <a:lstStyle/>
          <a:p>
            <a:pPr algn="ctr"/>
            <a:r>
              <a:rPr lang="en-US" sz="1200" dirty="0" smtClean="0">
                <a:solidFill>
                  <a:srgbClr val="002060"/>
                </a:solidFill>
              </a:rPr>
              <a:t>Prepared by the Trans-Atlantic Business Council (TABC)</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8128"/>
          </a:xfrm>
        </p:spPr>
        <p:txBody>
          <a:bodyPr>
            <a:normAutofit/>
          </a:bodyPr>
          <a:lstStyle/>
          <a:p>
            <a:r>
              <a:rPr lang="en-GB" sz="2800" u="sng" dirty="0" smtClean="0">
                <a:solidFill>
                  <a:srgbClr val="002060"/>
                </a:solidFill>
              </a:rPr>
              <a:t>TTIP Negotiating Groups:</a:t>
            </a:r>
            <a:endParaRPr lang="en-US" sz="2800" u="sng" dirty="0"/>
          </a:p>
        </p:txBody>
      </p:sp>
      <p:sp>
        <p:nvSpPr>
          <p:cNvPr id="4" name="Content Placeholder 3"/>
          <p:cNvSpPr>
            <a:spLocks noGrp="1"/>
          </p:cNvSpPr>
          <p:nvPr>
            <p:ph sz="quarter" idx="1"/>
          </p:nvPr>
        </p:nvSpPr>
        <p:spPr/>
        <p:txBody>
          <a:bodyPr>
            <a:normAutofit fontScale="92500" lnSpcReduction="20000"/>
          </a:bodyPr>
          <a:lstStyle/>
          <a:p>
            <a:pPr lvl="1"/>
            <a:r>
              <a:rPr lang="en-US" sz="1700" dirty="0" smtClean="0">
                <a:solidFill>
                  <a:schemeClr val="tx1"/>
                </a:solidFill>
              </a:rPr>
              <a:t>Agriculture</a:t>
            </a:r>
          </a:p>
          <a:p>
            <a:pPr lvl="1"/>
            <a:r>
              <a:rPr lang="en-US" sz="1700" dirty="0" smtClean="0">
                <a:solidFill>
                  <a:schemeClr val="tx1"/>
                </a:solidFill>
              </a:rPr>
              <a:t>Competition</a:t>
            </a:r>
          </a:p>
          <a:p>
            <a:pPr lvl="1"/>
            <a:r>
              <a:rPr lang="en-US" sz="1700" dirty="0" smtClean="0">
                <a:solidFill>
                  <a:schemeClr val="tx1"/>
                </a:solidFill>
              </a:rPr>
              <a:t>Cross Border Data Flow </a:t>
            </a:r>
            <a:endParaRPr lang="en-US" sz="1700" dirty="0">
              <a:solidFill>
                <a:schemeClr val="tx1"/>
              </a:solidFill>
            </a:endParaRPr>
          </a:p>
          <a:p>
            <a:pPr lvl="1"/>
            <a:r>
              <a:rPr lang="en-US" sz="1700" dirty="0" smtClean="0">
                <a:solidFill>
                  <a:schemeClr val="tx1"/>
                </a:solidFill>
              </a:rPr>
              <a:t>Customs / Trade Facilitation</a:t>
            </a:r>
            <a:endParaRPr lang="en-US" sz="1700" dirty="0">
              <a:solidFill>
                <a:schemeClr val="tx1"/>
              </a:solidFill>
            </a:endParaRPr>
          </a:p>
          <a:p>
            <a:pPr lvl="1"/>
            <a:r>
              <a:rPr lang="en-US" sz="1700" dirty="0" smtClean="0">
                <a:solidFill>
                  <a:schemeClr val="tx1"/>
                </a:solidFill>
              </a:rPr>
              <a:t>Electronic Commerce and Telecommunications </a:t>
            </a:r>
            <a:endParaRPr lang="en-US" sz="1700" dirty="0">
              <a:solidFill>
                <a:schemeClr val="tx1"/>
              </a:solidFill>
            </a:endParaRPr>
          </a:p>
          <a:p>
            <a:pPr lvl="1"/>
            <a:r>
              <a:rPr lang="en-US" sz="1700" dirty="0" smtClean="0">
                <a:solidFill>
                  <a:schemeClr val="tx1"/>
                </a:solidFill>
              </a:rPr>
              <a:t>Energy and Raw Materials</a:t>
            </a:r>
            <a:endParaRPr lang="en-US" sz="1700" dirty="0">
              <a:solidFill>
                <a:schemeClr val="tx1"/>
              </a:solidFill>
            </a:endParaRPr>
          </a:p>
          <a:p>
            <a:pPr lvl="1"/>
            <a:r>
              <a:rPr lang="en-US" sz="1700" dirty="0" smtClean="0">
                <a:solidFill>
                  <a:schemeClr val="tx1"/>
                </a:solidFill>
              </a:rPr>
              <a:t>Environment</a:t>
            </a:r>
            <a:endParaRPr lang="en-US" sz="1700" dirty="0">
              <a:solidFill>
                <a:schemeClr val="tx1"/>
              </a:solidFill>
            </a:endParaRPr>
          </a:p>
          <a:p>
            <a:pPr lvl="1"/>
            <a:r>
              <a:rPr lang="en-US" sz="1700" dirty="0" smtClean="0">
                <a:solidFill>
                  <a:schemeClr val="tx1"/>
                </a:solidFill>
              </a:rPr>
              <a:t>Financial Services</a:t>
            </a:r>
          </a:p>
          <a:p>
            <a:pPr lvl="1"/>
            <a:r>
              <a:rPr lang="en-US" sz="1700" dirty="0" smtClean="0">
                <a:solidFill>
                  <a:schemeClr val="tx1"/>
                </a:solidFill>
              </a:rPr>
              <a:t>Government Procurement</a:t>
            </a:r>
          </a:p>
          <a:p>
            <a:pPr lvl="1"/>
            <a:r>
              <a:rPr lang="en-US" sz="1700" dirty="0" smtClean="0">
                <a:solidFill>
                  <a:schemeClr val="tx1"/>
                </a:solidFill>
              </a:rPr>
              <a:t>Intellectual Property Rights (IPR)</a:t>
            </a:r>
          </a:p>
          <a:p>
            <a:pPr lvl="1"/>
            <a:r>
              <a:rPr lang="en-US" sz="1700" dirty="0" smtClean="0">
                <a:solidFill>
                  <a:schemeClr val="tx1"/>
                </a:solidFill>
              </a:rPr>
              <a:t>Innovation</a:t>
            </a:r>
          </a:p>
          <a:p>
            <a:pPr lvl="1"/>
            <a:r>
              <a:rPr lang="en-US" sz="1700" dirty="0" smtClean="0">
                <a:solidFill>
                  <a:schemeClr val="tx1"/>
                </a:solidFill>
              </a:rPr>
              <a:t>Investment / ISDS</a:t>
            </a:r>
          </a:p>
          <a:p>
            <a:pPr lvl="1"/>
            <a:r>
              <a:rPr lang="en-US" sz="1700" dirty="0" smtClean="0">
                <a:solidFill>
                  <a:schemeClr val="tx1"/>
                </a:solidFill>
              </a:rPr>
              <a:t>Labor Mobility</a:t>
            </a:r>
          </a:p>
          <a:p>
            <a:pPr lvl="1"/>
            <a:r>
              <a:rPr lang="en-US" sz="1700" dirty="0" smtClean="0">
                <a:solidFill>
                  <a:schemeClr val="tx1"/>
                </a:solidFill>
              </a:rPr>
              <a:t>Legal / Institutional Issues</a:t>
            </a:r>
            <a:endParaRPr lang="en-US" sz="1700" dirty="0">
              <a:solidFill>
                <a:schemeClr val="tx1"/>
              </a:solidFill>
            </a:endParaRPr>
          </a:p>
          <a:p>
            <a:pPr lvl="1"/>
            <a:r>
              <a:rPr lang="en-US" sz="1700" dirty="0" smtClean="0">
                <a:solidFill>
                  <a:schemeClr val="tx1"/>
                </a:solidFill>
              </a:rPr>
              <a:t>Localization Barriers</a:t>
            </a:r>
          </a:p>
          <a:p>
            <a:pPr lvl="1"/>
            <a:r>
              <a:rPr lang="en-US" sz="1700" dirty="0" smtClean="0">
                <a:solidFill>
                  <a:schemeClr val="tx1"/>
                </a:solidFill>
              </a:rPr>
              <a:t>Market Access</a:t>
            </a:r>
          </a:p>
          <a:p>
            <a:pPr lvl="1"/>
            <a:r>
              <a:rPr lang="en-US" sz="1700" dirty="0" smtClean="0">
                <a:solidFill>
                  <a:schemeClr val="tx1"/>
                </a:solidFill>
              </a:rPr>
              <a:t>Regulatory Cooperation</a:t>
            </a:r>
          </a:p>
        </p:txBody>
      </p:sp>
      <p:sp>
        <p:nvSpPr>
          <p:cNvPr id="3" name="Content Placeholder 2"/>
          <p:cNvSpPr>
            <a:spLocks noGrp="1"/>
          </p:cNvSpPr>
          <p:nvPr>
            <p:ph sz="quarter" idx="2"/>
          </p:nvPr>
        </p:nvSpPr>
        <p:spPr/>
        <p:txBody>
          <a:bodyPr>
            <a:normAutofit fontScale="92500" lnSpcReduction="20000"/>
          </a:bodyPr>
          <a:lstStyle/>
          <a:p>
            <a:pPr lvl="1"/>
            <a:r>
              <a:rPr lang="en-US" sz="1700" dirty="0" smtClean="0">
                <a:solidFill>
                  <a:schemeClr val="tx1"/>
                </a:solidFill>
              </a:rPr>
              <a:t>Rules of Origin</a:t>
            </a:r>
          </a:p>
          <a:p>
            <a:pPr lvl="1"/>
            <a:r>
              <a:rPr lang="en-US" sz="1700" dirty="0" smtClean="0">
                <a:solidFill>
                  <a:schemeClr val="tx1"/>
                </a:solidFill>
              </a:rPr>
              <a:t>Sanitary and </a:t>
            </a:r>
            <a:r>
              <a:rPr lang="en-US" sz="1700" dirty="0" err="1" smtClean="0">
                <a:solidFill>
                  <a:schemeClr val="tx1"/>
                </a:solidFill>
              </a:rPr>
              <a:t>Phytosanitary</a:t>
            </a:r>
            <a:r>
              <a:rPr lang="en-US" sz="1700" dirty="0" smtClean="0">
                <a:solidFill>
                  <a:schemeClr val="tx1"/>
                </a:solidFill>
              </a:rPr>
              <a:t> (SPS) Measures</a:t>
            </a:r>
            <a:endParaRPr lang="en-US" sz="1700" dirty="0">
              <a:solidFill>
                <a:schemeClr val="tx1"/>
              </a:solidFill>
            </a:endParaRPr>
          </a:p>
          <a:p>
            <a:pPr lvl="1"/>
            <a:r>
              <a:rPr lang="en-US" sz="1700" dirty="0" smtClean="0">
                <a:solidFill>
                  <a:schemeClr val="tx1"/>
                </a:solidFill>
              </a:rPr>
              <a:t>Sectoral Annexes</a:t>
            </a:r>
          </a:p>
          <a:p>
            <a:pPr lvl="2">
              <a:buFont typeface="Wingdings" panose="05000000000000000000" pitchFamily="2" charset="2"/>
              <a:buChar char="§"/>
            </a:pPr>
            <a:r>
              <a:rPr lang="en-US" sz="1700" dirty="0" smtClean="0">
                <a:solidFill>
                  <a:schemeClr val="tx1"/>
                </a:solidFill>
              </a:rPr>
              <a:t>Pharmaceuticals</a:t>
            </a:r>
          </a:p>
          <a:p>
            <a:pPr lvl="2">
              <a:buFont typeface="Wingdings" panose="05000000000000000000" pitchFamily="2" charset="2"/>
              <a:buChar char="§"/>
            </a:pPr>
            <a:r>
              <a:rPr lang="en-US" sz="1700" dirty="0" smtClean="0"/>
              <a:t>Automobiles</a:t>
            </a:r>
          </a:p>
          <a:p>
            <a:pPr lvl="2">
              <a:buFont typeface="Wingdings" panose="05000000000000000000" pitchFamily="2" charset="2"/>
              <a:buChar char="§"/>
            </a:pPr>
            <a:r>
              <a:rPr lang="en-US" sz="1700" dirty="0" smtClean="0">
                <a:solidFill>
                  <a:schemeClr val="tx1"/>
                </a:solidFill>
              </a:rPr>
              <a:t>Cosmetics</a:t>
            </a:r>
          </a:p>
          <a:p>
            <a:pPr lvl="2">
              <a:buFont typeface="Wingdings" panose="05000000000000000000" pitchFamily="2" charset="2"/>
              <a:buChar char="§"/>
            </a:pPr>
            <a:r>
              <a:rPr lang="en-US" sz="1700" dirty="0" smtClean="0"/>
              <a:t>Medical Devices</a:t>
            </a:r>
          </a:p>
          <a:p>
            <a:pPr lvl="2">
              <a:buFont typeface="Wingdings" panose="05000000000000000000" pitchFamily="2" charset="2"/>
              <a:buChar char="§"/>
            </a:pPr>
            <a:r>
              <a:rPr lang="en-US" sz="1700" dirty="0" smtClean="0">
                <a:solidFill>
                  <a:schemeClr val="tx1"/>
                </a:solidFill>
              </a:rPr>
              <a:t>Chemicals</a:t>
            </a:r>
          </a:p>
          <a:p>
            <a:pPr lvl="2">
              <a:buFont typeface="Wingdings" panose="05000000000000000000" pitchFamily="2" charset="2"/>
              <a:buChar char="§"/>
            </a:pPr>
            <a:r>
              <a:rPr lang="en-US" sz="1700" dirty="0" smtClean="0"/>
              <a:t>Machinery and Electronics</a:t>
            </a:r>
            <a:endParaRPr lang="en-US" sz="1700" dirty="0">
              <a:solidFill>
                <a:schemeClr val="tx1"/>
              </a:solidFill>
            </a:endParaRPr>
          </a:p>
          <a:p>
            <a:pPr lvl="1"/>
            <a:r>
              <a:rPr lang="en-US" sz="1700" dirty="0" smtClean="0">
                <a:solidFill>
                  <a:schemeClr val="tx1"/>
                </a:solidFill>
              </a:rPr>
              <a:t>Services</a:t>
            </a:r>
            <a:endParaRPr lang="en-US" sz="1700" dirty="0">
              <a:solidFill>
                <a:schemeClr val="tx1"/>
              </a:solidFill>
            </a:endParaRPr>
          </a:p>
          <a:p>
            <a:pPr lvl="1"/>
            <a:r>
              <a:rPr lang="en-US" sz="1700" dirty="0" smtClean="0">
                <a:solidFill>
                  <a:schemeClr val="tx1"/>
                </a:solidFill>
              </a:rPr>
              <a:t>Small and Medium-Sized Enterprises</a:t>
            </a:r>
            <a:endParaRPr lang="en-US" sz="1700" dirty="0">
              <a:solidFill>
                <a:schemeClr val="tx1"/>
              </a:solidFill>
            </a:endParaRPr>
          </a:p>
          <a:p>
            <a:pPr lvl="1"/>
            <a:r>
              <a:rPr lang="en-US" sz="1700" dirty="0" smtClean="0">
                <a:solidFill>
                  <a:schemeClr val="tx1"/>
                </a:solidFill>
              </a:rPr>
              <a:t>Sate-Owned Enterprises</a:t>
            </a:r>
            <a:endParaRPr lang="en-US" sz="1700" dirty="0">
              <a:solidFill>
                <a:schemeClr val="tx1"/>
              </a:solidFill>
            </a:endParaRPr>
          </a:p>
          <a:p>
            <a:pPr lvl="1"/>
            <a:r>
              <a:rPr lang="en-US" sz="1700" dirty="0" smtClean="0">
                <a:solidFill>
                  <a:schemeClr val="tx1"/>
                </a:solidFill>
              </a:rPr>
              <a:t>Technical Barriers to Trade (TBT)</a:t>
            </a:r>
            <a:endParaRPr lang="en-US" sz="1700" dirty="0">
              <a:solidFill>
                <a:schemeClr val="tx1"/>
              </a:solidFill>
            </a:endParaRPr>
          </a:p>
          <a:p>
            <a:pPr lvl="1"/>
            <a:r>
              <a:rPr lang="en-US" sz="1700" dirty="0" smtClean="0">
                <a:solidFill>
                  <a:schemeClr val="tx1"/>
                </a:solidFill>
              </a:rPr>
              <a:t>Textiles</a:t>
            </a:r>
            <a:endParaRPr lang="en-US" sz="1700" dirty="0">
              <a:solidFill>
                <a:schemeClr val="tx1"/>
              </a:solidFill>
            </a:endParaRPr>
          </a:p>
          <a:p>
            <a:pPr lvl="1"/>
            <a:r>
              <a:rPr lang="en-US" sz="1700" dirty="0" smtClean="0">
                <a:solidFill>
                  <a:schemeClr val="tx1"/>
                </a:solidFill>
              </a:rPr>
              <a:t>Trade Remedies</a:t>
            </a:r>
            <a:endParaRPr lang="en-US" sz="1700" dirty="0">
              <a:solidFill>
                <a:schemeClr val="tx1"/>
              </a:solidFill>
            </a:endParaRPr>
          </a:p>
          <a:p>
            <a:pPr>
              <a:buFont typeface="Arial" panose="020B0604020202020204" pitchFamily="34" charset="0"/>
              <a:buChar char="•"/>
            </a:pPr>
            <a:endParaRPr lang="en-US" sz="1600" dirty="0" smtClean="0"/>
          </a:p>
          <a:p>
            <a:endParaRPr lang="en-US" dirty="0"/>
          </a:p>
        </p:txBody>
      </p:sp>
      <p:sp>
        <p:nvSpPr>
          <p:cNvPr id="5" name="TextBox 4"/>
          <p:cNvSpPr txBox="1"/>
          <p:nvPr/>
        </p:nvSpPr>
        <p:spPr>
          <a:xfrm>
            <a:off x="467544" y="6453336"/>
            <a:ext cx="8208912" cy="276999"/>
          </a:xfrm>
          <a:prstGeom prst="rect">
            <a:avLst/>
          </a:prstGeom>
          <a:noFill/>
        </p:spPr>
        <p:txBody>
          <a:bodyPr wrap="square" rtlCol="0">
            <a:spAutoFit/>
          </a:bodyPr>
          <a:lstStyle/>
          <a:p>
            <a:pPr algn="ctr"/>
            <a:r>
              <a:rPr lang="en-US" sz="1200" dirty="0" smtClean="0">
                <a:solidFill>
                  <a:srgbClr val="002060"/>
                </a:solidFill>
              </a:rPr>
              <a:t>Prepared by the Trans-Atlantic Business Council (TABC)</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1809"/>
          </a:xfrm>
        </p:spPr>
        <p:txBody>
          <a:bodyPr/>
          <a:lstStyle/>
          <a:p>
            <a:r>
              <a:rPr lang="en-GB" dirty="0" smtClean="0">
                <a:solidFill>
                  <a:srgbClr val="002060"/>
                </a:solidFill>
              </a:rPr>
              <a:t>TTIP: Challenges</a:t>
            </a:r>
            <a:endParaRPr lang="en-US" dirty="0"/>
          </a:p>
        </p:txBody>
      </p:sp>
      <p:sp>
        <p:nvSpPr>
          <p:cNvPr id="4" name="Content Placeholder 3"/>
          <p:cNvSpPr>
            <a:spLocks noGrp="1"/>
          </p:cNvSpPr>
          <p:nvPr>
            <p:ph sz="quarter" idx="1"/>
          </p:nvPr>
        </p:nvSpPr>
        <p:spPr>
          <a:xfrm>
            <a:off x="179512" y="1219200"/>
            <a:ext cx="8712968" cy="5306144"/>
          </a:xfrm>
        </p:spPr>
        <p:txBody>
          <a:bodyPr>
            <a:normAutofit lnSpcReduction="10000"/>
          </a:bodyPr>
          <a:lstStyle/>
          <a:p>
            <a:r>
              <a:rPr lang="en-US" dirty="0" smtClean="0"/>
              <a:t>Controversial Issues: </a:t>
            </a:r>
          </a:p>
          <a:p>
            <a:pPr lvl="1"/>
            <a:r>
              <a:rPr lang="en-US" dirty="0" smtClean="0">
                <a:solidFill>
                  <a:schemeClr val="tx1"/>
                </a:solidFill>
              </a:rPr>
              <a:t>Investor State Dispute Settlement (ISDS)</a:t>
            </a:r>
          </a:p>
          <a:p>
            <a:pPr lvl="1"/>
            <a:r>
              <a:rPr lang="en-US" dirty="0" smtClean="0">
                <a:solidFill>
                  <a:schemeClr val="tx1"/>
                </a:solidFill>
              </a:rPr>
              <a:t>Data Privacy / NSA</a:t>
            </a:r>
          </a:p>
          <a:p>
            <a:pPr lvl="1"/>
            <a:r>
              <a:rPr lang="en-US" dirty="0" smtClean="0">
                <a:solidFill>
                  <a:schemeClr val="tx1"/>
                </a:solidFill>
              </a:rPr>
              <a:t>Cross Border Data Flows and Server Localization</a:t>
            </a:r>
          </a:p>
          <a:p>
            <a:pPr lvl="1"/>
            <a:r>
              <a:rPr lang="en-US" dirty="0" smtClean="0">
                <a:solidFill>
                  <a:schemeClr val="tx1"/>
                </a:solidFill>
              </a:rPr>
              <a:t>Food Safety</a:t>
            </a:r>
          </a:p>
          <a:p>
            <a:pPr lvl="1"/>
            <a:r>
              <a:rPr lang="en-US" dirty="0" smtClean="0">
                <a:solidFill>
                  <a:schemeClr val="tx1"/>
                </a:solidFill>
              </a:rPr>
              <a:t>Geographical Indications (GIs)</a:t>
            </a:r>
          </a:p>
          <a:p>
            <a:pPr lvl="1"/>
            <a:r>
              <a:rPr lang="en-US" dirty="0">
                <a:solidFill>
                  <a:schemeClr val="tx1"/>
                </a:solidFill>
              </a:rPr>
              <a:t>Financial </a:t>
            </a:r>
            <a:r>
              <a:rPr lang="en-US" dirty="0" smtClean="0">
                <a:solidFill>
                  <a:schemeClr val="tx1"/>
                </a:solidFill>
              </a:rPr>
              <a:t>Services</a:t>
            </a:r>
          </a:p>
          <a:p>
            <a:pPr lvl="1"/>
            <a:r>
              <a:rPr lang="en-US" dirty="0" smtClean="0">
                <a:solidFill>
                  <a:schemeClr val="tx1"/>
                </a:solidFill>
              </a:rPr>
              <a:t>Public Procurement</a:t>
            </a:r>
          </a:p>
          <a:p>
            <a:pPr lvl="1"/>
            <a:r>
              <a:rPr lang="en-US" dirty="0" smtClean="0">
                <a:solidFill>
                  <a:schemeClr val="tx1"/>
                </a:solidFill>
              </a:rPr>
              <a:t>Intellectual </a:t>
            </a:r>
            <a:r>
              <a:rPr lang="en-US" dirty="0">
                <a:solidFill>
                  <a:schemeClr val="tx1"/>
                </a:solidFill>
              </a:rPr>
              <a:t>Property Rights (IPR)</a:t>
            </a:r>
          </a:p>
          <a:p>
            <a:pPr lvl="1"/>
            <a:r>
              <a:rPr lang="en-US" dirty="0" smtClean="0">
                <a:solidFill>
                  <a:schemeClr val="tx1"/>
                </a:solidFill>
              </a:rPr>
              <a:t>Energy </a:t>
            </a:r>
          </a:p>
          <a:p>
            <a:pPr lvl="1"/>
            <a:r>
              <a:rPr lang="en-US" dirty="0">
                <a:solidFill>
                  <a:schemeClr val="tx1"/>
                </a:solidFill>
              </a:rPr>
              <a:t>Transparency </a:t>
            </a:r>
          </a:p>
          <a:p>
            <a:pPr lvl="1"/>
            <a:r>
              <a:rPr lang="en-US" dirty="0" smtClean="0">
                <a:solidFill>
                  <a:schemeClr val="tx1"/>
                </a:solidFill>
              </a:rPr>
              <a:t>Relation </a:t>
            </a:r>
            <a:r>
              <a:rPr lang="en-US" dirty="0" smtClean="0">
                <a:solidFill>
                  <a:schemeClr val="tx1"/>
                </a:solidFill>
              </a:rPr>
              <a:t>to Trans-Pacific Partnership (TPP</a:t>
            </a:r>
            <a:r>
              <a:rPr lang="en-US" dirty="0" smtClean="0">
                <a:solidFill>
                  <a:schemeClr val="tx1"/>
                </a:solidFill>
              </a:rPr>
              <a:t>)</a:t>
            </a:r>
          </a:p>
          <a:p>
            <a:pPr lvl="1"/>
            <a:r>
              <a:rPr lang="en-US" dirty="0" smtClean="0">
                <a:solidFill>
                  <a:schemeClr val="tx1"/>
                </a:solidFill>
              </a:rPr>
              <a:t>Distrust of Governments and </a:t>
            </a:r>
            <a:r>
              <a:rPr lang="en-US" smtClean="0">
                <a:solidFill>
                  <a:schemeClr val="tx1"/>
                </a:solidFill>
              </a:rPr>
              <a:t>Big Business</a:t>
            </a:r>
            <a:endParaRPr lang="en-US" dirty="0">
              <a:solidFill>
                <a:schemeClr val="tx1"/>
              </a:solidFill>
            </a:endParaRPr>
          </a:p>
          <a:p>
            <a:pPr lvl="1"/>
            <a:endParaRPr lang="en-US" dirty="0"/>
          </a:p>
        </p:txBody>
      </p:sp>
      <p:sp>
        <p:nvSpPr>
          <p:cNvPr id="5" name="TextBox 4"/>
          <p:cNvSpPr txBox="1"/>
          <p:nvPr/>
        </p:nvSpPr>
        <p:spPr>
          <a:xfrm>
            <a:off x="467544" y="6453336"/>
            <a:ext cx="8208912" cy="276999"/>
          </a:xfrm>
          <a:prstGeom prst="rect">
            <a:avLst/>
          </a:prstGeom>
          <a:noFill/>
        </p:spPr>
        <p:txBody>
          <a:bodyPr wrap="square" rtlCol="0">
            <a:spAutoFit/>
          </a:bodyPr>
          <a:lstStyle/>
          <a:p>
            <a:pPr algn="ctr"/>
            <a:r>
              <a:rPr lang="en-US" sz="1200" dirty="0" smtClean="0">
                <a:solidFill>
                  <a:srgbClr val="002060"/>
                </a:solidFill>
              </a:rPr>
              <a:t>Prepared by the Trans-Atlantic Business Council (TABC)</a:t>
            </a:r>
            <a:endParaRPr lang="en-US" sz="1200" dirty="0">
              <a:solidFill>
                <a:srgbClr val="002060"/>
              </a:solidFill>
            </a:endParaRPr>
          </a:p>
        </p:txBody>
      </p:sp>
    </p:spTree>
    <p:extLst>
      <p:ext uri="{BB962C8B-B14F-4D97-AF65-F5344CB8AC3E}">
        <p14:creationId xmlns:p14="http://schemas.microsoft.com/office/powerpoint/2010/main" val="1282486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51072C535EB74CAC1C5DDD1219E31F" ma:contentTypeVersion="0" ma:contentTypeDescription="Create a new document." ma:contentTypeScope="" ma:versionID="577a90e9aab19da2b214714cd1a9a455">
  <xsd:schema xmlns:xsd="http://www.w3.org/2001/XMLSchema" xmlns:xs="http://www.w3.org/2001/XMLSchema" xmlns:p="http://schemas.microsoft.com/office/2006/metadata/properties" targetNamespace="http://schemas.microsoft.com/office/2006/metadata/properties" ma:root="true" ma:fieldsID="dbec52d60d7f426244e42e870d2185e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9C2229-692E-4A2D-A00B-57AA69598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F1464FB-3E42-4F89-9A3C-353358FC1602}">
  <ds:schemaRef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A7CAA5AC-1184-40C8-9261-CE8FE7841E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7038</TotalTime>
  <Words>912</Words>
  <Application>Microsoft Office PowerPoint</Application>
  <PresentationFormat>On-screen Show (4:3)</PresentationFormat>
  <Paragraphs>138</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Wingdings</vt:lpstr>
      <vt:lpstr>Wingdings 3</vt:lpstr>
      <vt:lpstr>Origin</vt:lpstr>
      <vt:lpstr>Transatlantic Trade and Investment Partnership (TTIP): A U.S. Perspective</vt:lpstr>
      <vt:lpstr>The U.S.-EU Economic Relationship: Key Facts</vt:lpstr>
      <vt:lpstr>The U.S.-EU Economic Relationship:   A Comparison of Potential Free Trade Agreements</vt:lpstr>
      <vt:lpstr>Why TTIP?</vt:lpstr>
      <vt:lpstr>TTIP: Potential Gains for SMEs</vt:lpstr>
      <vt:lpstr>TTIP: Potential Gains for SMEs</vt:lpstr>
      <vt:lpstr>TTIP Negotiating Groups:</vt:lpstr>
      <vt:lpstr>TTIP: Challenges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Transatlantic Trade and Investment Partnership (T-TIP)</dc:title>
  <dc:creator>Justine Korwek</dc:creator>
  <cp:lastModifiedBy>Tim Bennett</cp:lastModifiedBy>
  <cp:revision>554</cp:revision>
  <cp:lastPrinted>2015-02-10T21:04:20Z</cp:lastPrinted>
  <dcterms:created xsi:type="dcterms:W3CDTF">2013-08-15T12:33:46Z</dcterms:created>
  <dcterms:modified xsi:type="dcterms:W3CDTF">2015-09-08T16:11:59Z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0x0101009551072C535EB74CAC1C5DDD1219E31F</vt:lpwstr>
  </property>
  <property fmtid="{D5CDD505-2E9C-101B-9397-08002B2CF9AE}" pid="3" name="IsMyDocuments">
    <vt:bool>true</vt:bool>
  </property>
</Properties>
</file>